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304" r:id="rId5"/>
    <p:sldId id="294" r:id="rId6"/>
    <p:sldId id="306" r:id="rId7"/>
    <p:sldId id="305" r:id="rId8"/>
    <p:sldId id="307" r:id="rId9"/>
    <p:sldId id="308" r:id="rId10"/>
    <p:sldId id="350" r:id="rId11"/>
    <p:sldId id="351" r:id="rId12"/>
    <p:sldId id="354" r:id="rId13"/>
    <p:sldId id="355" r:id="rId14"/>
    <p:sldId id="256" r:id="rId15"/>
    <p:sldId id="353" r:id="rId16"/>
    <p:sldId id="352" r:id="rId17"/>
    <p:sldId id="310" r:id="rId18"/>
    <p:sldId id="312" r:id="rId19"/>
    <p:sldId id="257" r:id="rId20"/>
    <p:sldId id="311" r:id="rId21"/>
    <p:sldId id="258" r:id="rId22"/>
    <p:sldId id="313" r:id="rId23"/>
    <p:sldId id="269" r:id="rId24"/>
    <p:sldId id="31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 Pinkerton (La Salle College - Middle Swan)" initials="MP(SC-MS" lastIdx="1" clrIdx="0">
    <p:extLst>
      <p:ext uri="{19B8F6BF-5375-455C-9EA6-DF929625EA0E}">
        <p15:presenceInfo xmlns:p15="http://schemas.microsoft.com/office/powerpoint/2012/main" userId="S-1-5-21-1676945123-1298863454-1555438652-431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77261" autoAdjust="0"/>
  </p:normalViewPr>
  <p:slideViewPr>
    <p:cSldViewPr snapToGrid="0">
      <p:cViewPr varScale="1">
        <p:scale>
          <a:sx n="51" d="100"/>
          <a:sy n="51" d="100"/>
        </p:scale>
        <p:origin x="113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h Kelly (La Salle College - Middle Swan)" userId="3cee0fd7-1e8d-4b6a-a071-e55a65a2c31f" providerId="ADAL" clId="{C25EF467-D569-4DD4-A524-CA71E53421A4}"/>
    <pc:docChg chg="delSld modSld sldOrd">
      <pc:chgData name="Sarah Kelly (La Salle College - Middle Swan)" userId="3cee0fd7-1e8d-4b6a-a071-e55a65a2c31f" providerId="ADAL" clId="{C25EF467-D569-4DD4-A524-CA71E53421A4}" dt="2024-06-13T04:50:20.833" v="39" actId="47"/>
      <pc:docMkLst>
        <pc:docMk/>
      </pc:docMkLst>
      <pc:sldChg chg="del">
        <pc:chgData name="Sarah Kelly (La Salle College - Middle Swan)" userId="3cee0fd7-1e8d-4b6a-a071-e55a65a2c31f" providerId="ADAL" clId="{C25EF467-D569-4DD4-A524-CA71E53421A4}" dt="2024-06-13T04:50:15.858" v="22" actId="47"/>
        <pc:sldMkLst>
          <pc:docMk/>
          <pc:sldMk cId="1212821721" sldId="271"/>
        </pc:sldMkLst>
      </pc:sldChg>
      <pc:sldChg chg="del">
        <pc:chgData name="Sarah Kelly (La Salle College - Middle Swan)" userId="3cee0fd7-1e8d-4b6a-a071-e55a65a2c31f" providerId="ADAL" clId="{C25EF467-D569-4DD4-A524-CA71E53421A4}" dt="2024-06-13T04:50:15.687" v="21" actId="47"/>
        <pc:sldMkLst>
          <pc:docMk/>
          <pc:sldMk cId="1192412872" sldId="272"/>
        </pc:sldMkLst>
      </pc:sldChg>
      <pc:sldChg chg="del">
        <pc:chgData name="Sarah Kelly (La Salle College - Middle Swan)" userId="3cee0fd7-1e8d-4b6a-a071-e55a65a2c31f" providerId="ADAL" clId="{C25EF467-D569-4DD4-A524-CA71E53421A4}" dt="2024-06-13T04:50:14.488" v="15" actId="47"/>
        <pc:sldMkLst>
          <pc:docMk/>
          <pc:sldMk cId="989808415" sldId="274"/>
        </pc:sldMkLst>
      </pc:sldChg>
      <pc:sldChg chg="del ord">
        <pc:chgData name="Sarah Kelly (La Salle College - Middle Swan)" userId="3cee0fd7-1e8d-4b6a-a071-e55a65a2c31f" providerId="ADAL" clId="{C25EF467-D569-4DD4-A524-CA71E53421A4}" dt="2024-06-13T04:50:13.030" v="2" actId="47"/>
        <pc:sldMkLst>
          <pc:docMk/>
          <pc:sldMk cId="2432576609" sldId="277"/>
        </pc:sldMkLst>
      </pc:sldChg>
      <pc:sldChg chg="del">
        <pc:chgData name="Sarah Kelly (La Salle College - Middle Swan)" userId="3cee0fd7-1e8d-4b6a-a071-e55a65a2c31f" providerId="ADAL" clId="{C25EF467-D569-4DD4-A524-CA71E53421A4}" dt="2024-06-13T04:50:18.962" v="33" actId="47"/>
        <pc:sldMkLst>
          <pc:docMk/>
          <pc:sldMk cId="2136945926" sldId="285"/>
        </pc:sldMkLst>
      </pc:sldChg>
      <pc:sldChg chg="del">
        <pc:chgData name="Sarah Kelly (La Salle College - Middle Swan)" userId="3cee0fd7-1e8d-4b6a-a071-e55a65a2c31f" providerId="ADAL" clId="{C25EF467-D569-4DD4-A524-CA71E53421A4}" dt="2024-06-13T04:50:17.915" v="30" actId="47"/>
        <pc:sldMkLst>
          <pc:docMk/>
          <pc:sldMk cId="1652396711" sldId="288"/>
        </pc:sldMkLst>
      </pc:sldChg>
      <pc:sldChg chg="del">
        <pc:chgData name="Sarah Kelly (La Salle College - Middle Swan)" userId="3cee0fd7-1e8d-4b6a-a071-e55a65a2c31f" providerId="ADAL" clId="{C25EF467-D569-4DD4-A524-CA71E53421A4}" dt="2024-06-13T04:50:15.525" v="20" actId="47"/>
        <pc:sldMkLst>
          <pc:docMk/>
          <pc:sldMk cId="1603570375" sldId="295"/>
        </pc:sldMkLst>
      </pc:sldChg>
      <pc:sldChg chg="del">
        <pc:chgData name="Sarah Kelly (La Salle College - Middle Swan)" userId="3cee0fd7-1e8d-4b6a-a071-e55a65a2c31f" providerId="ADAL" clId="{C25EF467-D569-4DD4-A524-CA71E53421A4}" dt="2024-06-13T04:50:20.833" v="39" actId="47"/>
        <pc:sldMkLst>
          <pc:docMk/>
          <pc:sldMk cId="93954608" sldId="317"/>
        </pc:sldMkLst>
      </pc:sldChg>
      <pc:sldChg chg="del">
        <pc:chgData name="Sarah Kelly (La Salle College - Middle Swan)" userId="3cee0fd7-1e8d-4b6a-a071-e55a65a2c31f" providerId="ADAL" clId="{C25EF467-D569-4DD4-A524-CA71E53421A4}" dt="2024-06-13T04:50:19.751" v="37" actId="47"/>
        <pc:sldMkLst>
          <pc:docMk/>
          <pc:sldMk cId="3303403578" sldId="318"/>
        </pc:sldMkLst>
      </pc:sldChg>
      <pc:sldChg chg="del">
        <pc:chgData name="Sarah Kelly (La Salle College - Middle Swan)" userId="3cee0fd7-1e8d-4b6a-a071-e55a65a2c31f" providerId="ADAL" clId="{C25EF467-D569-4DD4-A524-CA71E53421A4}" dt="2024-06-13T04:50:19.546" v="36" actId="47"/>
        <pc:sldMkLst>
          <pc:docMk/>
          <pc:sldMk cId="4089549701" sldId="319"/>
        </pc:sldMkLst>
      </pc:sldChg>
      <pc:sldChg chg="del">
        <pc:chgData name="Sarah Kelly (La Salle College - Middle Swan)" userId="3cee0fd7-1e8d-4b6a-a071-e55a65a2c31f" providerId="ADAL" clId="{C25EF467-D569-4DD4-A524-CA71E53421A4}" dt="2024-06-13T04:50:19.374" v="35" actId="47"/>
        <pc:sldMkLst>
          <pc:docMk/>
          <pc:sldMk cId="3762866262" sldId="320"/>
        </pc:sldMkLst>
      </pc:sldChg>
      <pc:sldChg chg="del">
        <pc:chgData name="Sarah Kelly (La Salle College - Middle Swan)" userId="3cee0fd7-1e8d-4b6a-a071-e55a65a2c31f" providerId="ADAL" clId="{C25EF467-D569-4DD4-A524-CA71E53421A4}" dt="2024-06-13T04:50:19.178" v="34" actId="47"/>
        <pc:sldMkLst>
          <pc:docMk/>
          <pc:sldMk cId="2694530871" sldId="321"/>
        </pc:sldMkLst>
      </pc:sldChg>
      <pc:sldChg chg="del">
        <pc:chgData name="Sarah Kelly (La Salle College - Middle Swan)" userId="3cee0fd7-1e8d-4b6a-a071-e55a65a2c31f" providerId="ADAL" clId="{C25EF467-D569-4DD4-A524-CA71E53421A4}" dt="2024-06-13T04:50:18.514" v="32" actId="47"/>
        <pc:sldMkLst>
          <pc:docMk/>
          <pc:sldMk cId="1705209108" sldId="323"/>
        </pc:sldMkLst>
      </pc:sldChg>
      <pc:sldChg chg="del">
        <pc:chgData name="Sarah Kelly (La Salle College - Middle Swan)" userId="3cee0fd7-1e8d-4b6a-a071-e55a65a2c31f" providerId="ADAL" clId="{C25EF467-D569-4DD4-A524-CA71E53421A4}" dt="2024-06-13T04:50:18.125" v="31" actId="47"/>
        <pc:sldMkLst>
          <pc:docMk/>
          <pc:sldMk cId="505319871" sldId="324"/>
        </pc:sldMkLst>
      </pc:sldChg>
      <pc:sldChg chg="del">
        <pc:chgData name="Sarah Kelly (La Salle College - Middle Swan)" userId="3cee0fd7-1e8d-4b6a-a071-e55a65a2c31f" providerId="ADAL" clId="{C25EF467-D569-4DD4-A524-CA71E53421A4}" dt="2024-06-13T04:50:16.326" v="23" actId="47"/>
        <pc:sldMkLst>
          <pc:docMk/>
          <pc:sldMk cId="3924189782" sldId="325"/>
        </pc:sldMkLst>
      </pc:sldChg>
      <pc:sldChg chg="del">
        <pc:chgData name="Sarah Kelly (La Salle College - Middle Swan)" userId="3cee0fd7-1e8d-4b6a-a071-e55a65a2c31f" providerId="ADAL" clId="{C25EF467-D569-4DD4-A524-CA71E53421A4}" dt="2024-06-13T04:50:15.333" v="19" actId="47"/>
        <pc:sldMkLst>
          <pc:docMk/>
          <pc:sldMk cId="1714005756" sldId="326"/>
        </pc:sldMkLst>
      </pc:sldChg>
      <pc:sldChg chg="del">
        <pc:chgData name="Sarah Kelly (La Salle College - Middle Swan)" userId="3cee0fd7-1e8d-4b6a-a071-e55a65a2c31f" providerId="ADAL" clId="{C25EF467-D569-4DD4-A524-CA71E53421A4}" dt="2024-06-13T04:50:15.092" v="18" actId="47"/>
        <pc:sldMkLst>
          <pc:docMk/>
          <pc:sldMk cId="554710015" sldId="327"/>
        </pc:sldMkLst>
      </pc:sldChg>
      <pc:sldChg chg="del">
        <pc:chgData name="Sarah Kelly (La Salle College - Middle Swan)" userId="3cee0fd7-1e8d-4b6a-a071-e55a65a2c31f" providerId="ADAL" clId="{C25EF467-D569-4DD4-A524-CA71E53421A4}" dt="2024-06-13T04:50:14.416" v="14" actId="47"/>
        <pc:sldMkLst>
          <pc:docMk/>
          <pc:sldMk cId="1368084348" sldId="328"/>
        </pc:sldMkLst>
      </pc:sldChg>
      <pc:sldChg chg="del">
        <pc:chgData name="Sarah Kelly (La Salle College - Middle Swan)" userId="3cee0fd7-1e8d-4b6a-a071-e55a65a2c31f" providerId="ADAL" clId="{C25EF467-D569-4DD4-A524-CA71E53421A4}" dt="2024-06-13T04:50:14.393" v="13" actId="47"/>
        <pc:sldMkLst>
          <pc:docMk/>
          <pc:sldMk cId="1245206584" sldId="329"/>
        </pc:sldMkLst>
      </pc:sldChg>
      <pc:sldChg chg="del">
        <pc:chgData name="Sarah Kelly (La Salle College - Middle Swan)" userId="3cee0fd7-1e8d-4b6a-a071-e55a65a2c31f" providerId="ADAL" clId="{C25EF467-D569-4DD4-A524-CA71E53421A4}" dt="2024-06-13T04:50:14.299" v="10" actId="47"/>
        <pc:sldMkLst>
          <pc:docMk/>
          <pc:sldMk cId="3423445264" sldId="331"/>
        </pc:sldMkLst>
      </pc:sldChg>
      <pc:sldChg chg="del">
        <pc:chgData name="Sarah Kelly (La Salle College - Middle Swan)" userId="3cee0fd7-1e8d-4b6a-a071-e55a65a2c31f" providerId="ADAL" clId="{C25EF467-D569-4DD4-A524-CA71E53421A4}" dt="2024-06-13T04:50:14.225" v="8" actId="47"/>
        <pc:sldMkLst>
          <pc:docMk/>
          <pc:sldMk cId="3664283213" sldId="332"/>
        </pc:sldMkLst>
      </pc:sldChg>
      <pc:sldChg chg="del">
        <pc:chgData name="Sarah Kelly (La Salle College - Middle Swan)" userId="3cee0fd7-1e8d-4b6a-a071-e55a65a2c31f" providerId="ADAL" clId="{C25EF467-D569-4DD4-A524-CA71E53421A4}" dt="2024-06-13T04:50:14.187" v="7" actId="47"/>
        <pc:sldMkLst>
          <pc:docMk/>
          <pc:sldMk cId="2631308557" sldId="333"/>
        </pc:sldMkLst>
      </pc:sldChg>
      <pc:sldChg chg="del">
        <pc:chgData name="Sarah Kelly (La Salle College - Middle Swan)" userId="3cee0fd7-1e8d-4b6a-a071-e55a65a2c31f" providerId="ADAL" clId="{C25EF467-D569-4DD4-A524-CA71E53421A4}" dt="2024-06-13T04:50:13.692" v="6" actId="47"/>
        <pc:sldMkLst>
          <pc:docMk/>
          <pc:sldMk cId="2778416167" sldId="334"/>
        </pc:sldMkLst>
      </pc:sldChg>
      <pc:sldChg chg="del">
        <pc:chgData name="Sarah Kelly (La Salle College - Middle Swan)" userId="3cee0fd7-1e8d-4b6a-a071-e55a65a2c31f" providerId="ADAL" clId="{C25EF467-D569-4DD4-A524-CA71E53421A4}" dt="2024-06-13T04:50:13.548" v="5" actId="47"/>
        <pc:sldMkLst>
          <pc:docMk/>
          <pc:sldMk cId="2876809382" sldId="335"/>
        </pc:sldMkLst>
      </pc:sldChg>
      <pc:sldChg chg="del">
        <pc:chgData name="Sarah Kelly (La Salle College - Middle Swan)" userId="3cee0fd7-1e8d-4b6a-a071-e55a65a2c31f" providerId="ADAL" clId="{C25EF467-D569-4DD4-A524-CA71E53421A4}" dt="2024-06-13T04:50:13.379" v="4" actId="47"/>
        <pc:sldMkLst>
          <pc:docMk/>
          <pc:sldMk cId="1363432" sldId="336"/>
        </pc:sldMkLst>
      </pc:sldChg>
      <pc:sldChg chg="del">
        <pc:chgData name="Sarah Kelly (La Salle College - Middle Swan)" userId="3cee0fd7-1e8d-4b6a-a071-e55a65a2c31f" providerId="ADAL" clId="{C25EF467-D569-4DD4-A524-CA71E53421A4}" dt="2024-06-13T04:50:13.196" v="3" actId="47"/>
        <pc:sldMkLst>
          <pc:docMk/>
          <pc:sldMk cId="340786646" sldId="337"/>
        </pc:sldMkLst>
      </pc:sldChg>
      <pc:sldChg chg="del">
        <pc:chgData name="Sarah Kelly (La Salle College - Middle Swan)" userId="3cee0fd7-1e8d-4b6a-a071-e55a65a2c31f" providerId="ADAL" clId="{C25EF467-D569-4DD4-A524-CA71E53421A4}" dt="2024-06-13T04:50:14.280" v="9" actId="47"/>
        <pc:sldMkLst>
          <pc:docMk/>
          <pc:sldMk cId="449087232" sldId="338"/>
        </pc:sldMkLst>
      </pc:sldChg>
      <pc:sldChg chg="del">
        <pc:chgData name="Sarah Kelly (La Salle College - Middle Swan)" userId="3cee0fd7-1e8d-4b6a-a071-e55a65a2c31f" providerId="ADAL" clId="{C25EF467-D569-4DD4-A524-CA71E53421A4}" dt="2024-06-13T04:50:20.246" v="38" actId="47"/>
        <pc:sldMkLst>
          <pc:docMk/>
          <pc:sldMk cId="681014983" sldId="339"/>
        </pc:sldMkLst>
      </pc:sldChg>
      <pc:sldChg chg="del">
        <pc:chgData name="Sarah Kelly (La Salle College - Middle Swan)" userId="3cee0fd7-1e8d-4b6a-a071-e55a65a2c31f" providerId="ADAL" clId="{C25EF467-D569-4DD4-A524-CA71E53421A4}" dt="2024-06-13T04:50:17.199" v="28" actId="47"/>
        <pc:sldMkLst>
          <pc:docMk/>
          <pc:sldMk cId="1398972287" sldId="340"/>
        </pc:sldMkLst>
      </pc:sldChg>
      <pc:sldChg chg="del">
        <pc:chgData name="Sarah Kelly (La Salle College - Middle Swan)" userId="3cee0fd7-1e8d-4b6a-a071-e55a65a2c31f" providerId="ADAL" clId="{C25EF467-D569-4DD4-A524-CA71E53421A4}" dt="2024-06-13T04:50:16.996" v="27" actId="47"/>
        <pc:sldMkLst>
          <pc:docMk/>
          <pc:sldMk cId="1631978822" sldId="341"/>
        </pc:sldMkLst>
      </pc:sldChg>
      <pc:sldChg chg="del">
        <pc:chgData name="Sarah Kelly (La Salle College - Middle Swan)" userId="3cee0fd7-1e8d-4b6a-a071-e55a65a2c31f" providerId="ADAL" clId="{C25EF467-D569-4DD4-A524-CA71E53421A4}" dt="2024-06-13T04:50:16.843" v="26" actId="47"/>
        <pc:sldMkLst>
          <pc:docMk/>
          <pc:sldMk cId="569141535" sldId="342"/>
        </pc:sldMkLst>
      </pc:sldChg>
      <pc:sldChg chg="del">
        <pc:chgData name="Sarah Kelly (La Salle College - Middle Swan)" userId="3cee0fd7-1e8d-4b6a-a071-e55a65a2c31f" providerId="ADAL" clId="{C25EF467-D569-4DD4-A524-CA71E53421A4}" dt="2024-06-13T04:50:16.683" v="25" actId="47"/>
        <pc:sldMkLst>
          <pc:docMk/>
          <pc:sldMk cId="4144506920" sldId="343"/>
        </pc:sldMkLst>
      </pc:sldChg>
      <pc:sldChg chg="del">
        <pc:chgData name="Sarah Kelly (La Salle College - Middle Swan)" userId="3cee0fd7-1e8d-4b6a-a071-e55a65a2c31f" providerId="ADAL" clId="{C25EF467-D569-4DD4-A524-CA71E53421A4}" dt="2024-06-13T04:50:16.518" v="24" actId="47"/>
        <pc:sldMkLst>
          <pc:docMk/>
          <pc:sldMk cId="2941532673" sldId="344"/>
        </pc:sldMkLst>
      </pc:sldChg>
      <pc:sldChg chg="del">
        <pc:chgData name="Sarah Kelly (La Salle College - Middle Swan)" userId="3cee0fd7-1e8d-4b6a-a071-e55a65a2c31f" providerId="ADAL" clId="{C25EF467-D569-4DD4-A524-CA71E53421A4}" dt="2024-06-13T04:50:17.446" v="29" actId="47"/>
        <pc:sldMkLst>
          <pc:docMk/>
          <pc:sldMk cId="2350782638" sldId="345"/>
        </pc:sldMkLst>
      </pc:sldChg>
      <pc:sldChg chg="del">
        <pc:chgData name="Sarah Kelly (La Salle College - Middle Swan)" userId="3cee0fd7-1e8d-4b6a-a071-e55a65a2c31f" providerId="ADAL" clId="{C25EF467-D569-4DD4-A524-CA71E53421A4}" dt="2024-06-13T04:50:14.553" v="17" actId="47"/>
        <pc:sldMkLst>
          <pc:docMk/>
          <pc:sldMk cId="1395192082" sldId="346"/>
        </pc:sldMkLst>
      </pc:sldChg>
      <pc:sldChg chg="del">
        <pc:chgData name="Sarah Kelly (La Salle College - Middle Swan)" userId="3cee0fd7-1e8d-4b6a-a071-e55a65a2c31f" providerId="ADAL" clId="{C25EF467-D569-4DD4-A524-CA71E53421A4}" dt="2024-06-13T04:50:14.530" v="16" actId="47"/>
        <pc:sldMkLst>
          <pc:docMk/>
          <pc:sldMk cId="183058644" sldId="347"/>
        </pc:sldMkLst>
      </pc:sldChg>
      <pc:sldChg chg="del">
        <pc:chgData name="Sarah Kelly (La Salle College - Middle Swan)" userId="3cee0fd7-1e8d-4b6a-a071-e55a65a2c31f" providerId="ADAL" clId="{C25EF467-D569-4DD4-A524-CA71E53421A4}" dt="2024-06-13T04:50:14.371" v="12" actId="47"/>
        <pc:sldMkLst>
          <pc:docMk/>
          <pc:sldMk cId="2395772848" sldId="348"/>
        </pc:sldMkLst>
      </pc:sldChg>
      <pc:sldChg chg="del">
        <pc:chgData name="Sarah Kelly (La Salle College - Middle Swan)" userId="3cee0fd7-1e8d-4b6a-a071-e55a65a2c31f" providerId="ADAL" clId="{C25EF467-D569-4DD4-A524-CA71E53421A4}" dt="2024-06-13T04:50:14.322" v="11" actId="47"/>
        <pc:sldMkLst>
          <pc:docMk/>
          <pc:sldMk cId="943867265" sldId="34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BB562-C4D0-4471-ACD1-9449BD1F1B69}" type="datetimeFigureOut">
              <a:rPr lang="en-AU" smtClean="0"/>
              <a:t>13/06/2024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A1060A-7E06-45A4-BD06-4038F092E450}" type="slidenum">
              <a:rPr lang="en-AU" smtClean="0"/>
              <a:t>‹#›</a:t>
            </a:fld>
            <a:endParaRPr lang="en-AU"/>
          </a:p>
        </p:txBody>
      </p:sp>
    </p:spTree>
    <p:extLst>
      <p:ext uri="{BB962C8B-B14F-4D97-AF65-F5344CB8AC3E}">
        <p14:creationId xmlns:p14="http://schemas.microsoft.com/office/powerpoint/2010/main" val="2355238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p>
          <a:p>
            <a:r>
              <a:rPr lang="en-US" dirty="0"/>
              <a:t>- John Hattie is a University Professor who teaches teachers how to teach</a:t>
            </a:r>
          </a:p>
          <a:p>
            <a:r>
              <a:rPr lang="en-US" dirty="0"/>
              <a:t>- He did a longitude study of 20 years (4 groups of students going through high school)</a:t>
            </a:r>
          </a:p>
          <a:p>
            <a:r>
              <a:rPr lang="en-US" dirty="0"/>
              <a:t>- Discovered some very interesting things about what makes a successful student</a:t>
            </a:r>
            <a:endParaRPr lang="en-AU" dirty="0"/>
          </a:p>
        </p:txBody>
      </p:sp>
      <p:sp>
        <p:nvSpPr>
          <p:cNvPr id="4" name="Slide Number Placeholder 3"/>
          <p:cNvSpPr>
            <a:spLocks noGrp="1"/>
          </p:cNvSpPr>
          <p:nvPr>
            <p:ph type="sldNum" sz="quarter" idx="5"/>
          </p:nvPr>
        </p:nvSpPr>
        <p:spPr/>
        <p:txBody>
          <a:bodyPr/>
          <a:lstStyle/>
          <a:p>
            <a:fld id="{EBAE6274-1234-3C4F-9F6F-CCB7ECEA30C6}" type="slidenum">
              <a:rPr lang="en-US" smtClean="0"/>
              <a:t>1</a:t>
            </a:fld>
            <a:endParaRPr lang="en-US"/>
          </a:p>
        </p:txBody>
      </p:sp>
    </p:spTree>
    <p:extLst>
      <p:ext uri="{BB962C8B-B14F-4D97-AF65-F5344CB8AC3E}">
        <p14:creationId xmlns:p14="http://schemas.microsoft.com/office/powerpoint/2010/main" val="182892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FA1060A-7E06-45A4-BD06-4038F092E450}" type="slidenum">
              <a:rPr lang="en-AU" smtClean="0"/>
              <a:t>13</a:t>
            </a:fld>
            <a:endParaRPr lang="en-AU"/>
          </a:p>
        </p:txBody>
      </p:sp>
    </p:spTree>
    <p:extLst>
      <p:ext uri="{BB962C8B-B14F-4D97-AF65-F5344CB8AC3E}">
        <p14:creationId xmlns:p14="http://schemas.microsoft.com/office/powerpoint/2010/main" val="2452140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Activity:</a:t>
            </a:r>
          </a:p>
          <a:p>
            <a:r>
              <a:rPr lang="en-US" dirty="0"/>
              <a:t>Collect student’s opinions</a:t>
            </a:r>
            <a:endParaRPr lang="en-AU" dirty="0"/>
          </a:p>
        </p:txBody>
      </p:sp>
      <p:sp>
        <p:nvSpPr>
          <p:cNvPr id="4" name="Slide Number Placeholder 3"/>
          <p:cNvSpPr>
            <a:spLocks noGrp="1"/>
          </p:cNvSpPr>
          <p:nvPr>
            <p:ph type="sldNum" sz="quarter" idx="5"/>
          </p:nvPr>
        </p:nvSpPr>
        <p:spPr/>
        <p:txBody>
          <a:bodyPr/>
          <a:lstStyle/>
          <a:p>
            <a:fld id="{BFA1060A-7E06-45A4-BD06-4038F092E450}" type="slidenum">
              <a:rPr lang="en-AU" smtClean="0"/>
              <a:t>14</a:t>
            </a:fld>
            <a:endParaRPr lang="en-AU"/>
          </a:p>
        </p:txBody>
      </p:sp>
    </p:spTree>
    <p:extLst>
      <p:ext uri="{BB962C8B-B14F-4D97-AF65-F5344CB8AC3E}">
        <p14:creationId xmlns:p14="http://schemas.microsoft.com/office/powerpoint/2010/main" val="4118975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p>
          <a:p>
            <a:r>
              <a:rPr lang="en-US" dirty="0"/>
              <a:t>Deaths involving land transportation (cars, bikes, buggies, </a:t>
            </a:r>
            <a:r>
              <a:rPr lang="en-US" dirty="0" err="1"/>
              <a:t>etc</a:t>
            </a:r>
            <a:r>
              <a:rPr lang="en-US" dirty="0"/>
              <a:t>), on road and off road, are the leading causes of death for older teenagers. </a:t>
            </a:r>
          </a:p>
          <a:p>
            <a:r>
              <a:rPr lang="en-US" dirty="0"/>
              <a:t>Question:</a:t>
            </a:r>
          </a:p>
          <a:p>
            <a:r>
              <a:rPr lang="en-US" dirty="0"/>
              <a:t>Why do you think road injuries might be the leading cause of death? (Consider role of new relationships, legal age of drinking and driving as a newly acquired skill)</a:t>
            </a:r>
          </a:p>
          <a:p>
            <a:r>
              <a:rPr lang="en-US" dirty="0"/>
              <a:t>Explain:</a:t>
            </a:r>
          </a:p>
          <a:p>
            <a:r>
              <a:rPr lang="en-US" dirty="0"/>
              <a:t>The three leading causes of deaths (car accidents, suicide and fights) for older adolescents are often categorized together as accidental or unintentional injuries. </a:t>
            </a:r>
          </a:p>
          <a:p>
            <a:r>
              <a:rPr lang="en-US" dirty="0"/>
              <a:t>Question:</a:t>
            </a:r>
          </a:p>
          <a:p>
            <a:r>
              <a:rPr lang="en-US" dirty="0"/>
              <a:t>Why do you think these three are categorized together? (consider the role of new relationships and legal age of drinking)</a:t>
            </a:r>
            <a:endParaRPr lang="en-AU" dirty="0"/>
          </a:p>
        </p:txBody>
      </p:sp>
      <p:sp>
        <p:nvSpPr>
          <p:cNvPr id="4" name="Slide Number Placeholder 3"/>
          <p:cNvSpPr>
            <a:spLocks noGrp="1"/>
          </p:cNvSpPr>
          <p:nvPr>
            <p:ph type="sldNum" sz="quarter" idx="5"/>
          </p:nvPr>
        </p:nvSpPr>
        <p:spPr/>
        <p:txBody>
          <a:bodyPr/>
          <a:lstStyle/>
          <a:p>
            <a:fld id="{BFA1060A-7E06-45A4-BD06-4038F092E450}" type="slidenum">
              <a:rPr lang="en-AU" smtClean="0"/>
              <a:t>15</a:t>
            </a:fld>
            <a:endParaRPr lang="en-AU"/>
          </a:p>
        </p:txBody>
      </p:sp>
    </p:spTree>
    <p:extLst>
      <p:ext uri="{BB962C8B-B14F-4D97-AF65-F5344CB8AC3E}">
        <p14:creationId xmlns:p14="http://schemas.microsoft.com/office/powerpoint/2010/main" val="313734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Activity:</a:t>
            </a:r>
          </a:p>
          <a:p>
            <a:r>
              <a:rPr lang="en-US" dirty="0"/>
              <a:t>Collect student opinions</a:t>
            </a:r>
            <a:endParaRPr lang="en-AU" dirty="0"/>
          </a:p>
        </p:txBody>
      </p:sp>
      <p:sp>
        <p:nvSpPr>
          <p:cNvPr id="4" name="Slide Number Placeholder 3"/>
          <p:cNvSpPr>
            <a:spLocks noGrp="1"/>
          </p:cNvSpPr>
          <p:nvPr>
            <p:ph type="sldNum" sz="quarter" idx="5"/>
          </p:nvPr>
        </p:nvSpPr>
        <p:spPr/>
        <p:txBody>
          <a:bodyPr/>
          <a:lstStyle/>
          <a:p>
            <a:fld id="{BFA1060A-7E06-45A4-BD06-4038F092E450}" type="slidenum">
              <a:rPr lang="en-AU" smtClean="0"/>
              <a:t>16</a:t>
            </a:fld>
            <a:endParaRPr lang="en-AU"/>
          </a:p>
        </p:txBody>
      </p:sp>
    </p:spTree>
    <p:extLst>
      <p:ext uri="{BB962C8B-B14F-4D97-AF65-F5344CB8AC3E}">
        <p14:creationId xmlns:p14="http://schemas.microsoft.com/office/powerpoint/2010/main" val="1470315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p>
          <a:p>
            <a:r>
              <a:rPr lang="en-US" dirty="0"/>
              <a:t>Statistical information often appears to be saying that age groups such as the 40-64 age group are more likely to have accidents or die in car crashes. However, when the amount of people in each age group is accounted for, it is evident that the under 25 group is most at risk. This is reflected in high insurance premiums for drivers under 25. </a:t>
            </a:r>
          </a:p>
          <a:p>
            <a:r>
              <a:rPr lang="en-US" dirty="0"/>
              <a:t>Question:</a:t>
            </a:r>
          </a:p>
          <a:p>
            <a:r>
              <a:rPr lang="en-US" dirty="0"/>
              <a:t>Why do you think under 25s are more likely to </a:t>
            </a:r>
            <a:r>
              <a:rPr lang="en-AU" sz="1200" b="0" i="0" u="none" strike="noStrike" kern="1200" dirty="0">
                <a:solidFill>
                  <a:schemeClr val="tx1"/>
                </a:solidFill>
                <a:effectLst/>
                <a:latin typeface="+mn-lt"/>
                <a:ea typeface="+mn-ea"/>
                <a:cs typeface="+mn-cs"/>
              </a:rPr>
              <a:t>drink alcohol and drive, drive while fatigued, ignore speed restrictions and become distracted? (Consider developmental progress – frontal cortex not fully wired until 25; natural tendency for young adults to learn about themselves and the world by risk taking/pushing boundaries)</a:t>
            </a:r>
            <a:endParaRPr lang="en-AU" dirty="0"/>
          </a:p>
        </p:txBody>
      </p:sp>
      <p:sp>
        <p:nvSpPr>
          <p:cNvPr id="4" name="Slide Number Placeholder 3"/>
          <p:cNvSpPr>
            <a:spLocks noGrp="1"/>
          </p:cNvSpPr>
          <p:nvPr>
            <p:ph type="sldNum" sz="quarter" idx="5"/>
          </p:nvPr>
        </p:nvSpPr>
        <p:spPr/>
        <p:txBody>
          <a:bodyPr/>
          <a:lstStyle/>
          <a:p>
            <a:fld id="{BFA1060A-7E06-45A4-BD06-4038F092E450}" type="slidenum">
              <a:rPr lang="en-AU" smtClean="0"/>
              <a:t>17</a:t>
            </a:fld>
            <a:endParaRPr lang="en-AU"/>
          </a:p>
        </p:txBody>
      </p:sp>
    </p:spTree>
    <p:extLst>
      <p:ext uri="{BB962C8B-B14F-4D97-AF65-F5344CB8AC3E}">
        <p14:creationId xmlns:p14="http://schemas.microsoft.com/office/powerpoint/2010/main" val="3947766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Activity:</a:t>
            </a:r>
          </a:p>
          <a:p>
            <a:r>
              <a:rPr lang="en-US" dirty="0"/>
              <a:t>Collect student opinions</a:t>
            </a:r>
            <a:endParaRPr lang="en-AU" dirty="0"/>
          </a:p>
          <a:p>
            <a:endParaRPr lang="en-AU" dirty="0"/>
          </a:p>
        </p:txBody>
      </p:sp>
      <p:sp>
        <p:nvSpPr>
          <p:cNvPr id="4" name="Slide Number Placeholder 3"/>
          <p:cNvSpPr>
            <a:spLocks noGrp="1"/>
          </p:cNvSpPr>
          <p:nvPr>
            <p:ph type="sldNum" sz="quarter" idx="5"/>
          </p:nvPr>
        </p:nvSpPr>
        <p:spPr/>
        <p:txBody>
          <a:bodyPr/>
          <a:lstStyle/>
          <a:p>
            <a:fld id="{BFA1060A-7E06-45A4-BD06-4038F092E450}" type="slidenum">
              <a:rPr lang="en-AU" smtClean="0"/>
              <a:t>18</a:t>
            </a:fld>
            <a:endParaRPr lang="en-AU"/>
          </a:p>
        </p:txBody>
      </p:sp>
    </p:spTree>
    <p:extLst>
      <p:ext uri="{BB962C8B-B14F-4D97-AF65-F5344CB8AC3E}">
        <p14:creationId xmlns:p14="http://schemas.microsoft.com/office/powerpoint/2010/main" val="2024749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a:p>
            <a:r>
              <a:rPr lang="en-US" dirty="0"/>
              <a:t>How does this statistic make you feel?</a:t>
            </a:r>
          </a:p>
          <a:p>
            <a:r>
              <a:rPr lang="en-US" dirty="0"/>
              <a:t>Explain:</a:t>
            </a:r>
          </a:p>
          <a:p>
            <a:r>
              <a:rPr lang="en-US" dirty="0"/>
              <a:t>There is growing evidence that many adolescents are choosing not to get a drivers license. In part because of the cost (and the desire to spend on other things, such as travelling) but also because of the risks associated with driving.</a:t>
            </a:r>
            <a:endParaRPr lang="en-AU" dirty="0"/>
          </a:p>
        </p:txBody>
      </p:sp>
      <p:sp>
        <p:nvSpPr>
          <p:cNvPr id="4" name="Slide Number Placeholder 3"/>
          <p:cNvSpPr>
            <a:spLocks noGrp="1"/>
          </p:cNvSpPr>
          <p:nvPr>
            <p:ph type="sldNum" sz="quarter" idx="5"/>
          </p:nvPr>
        </p:nvSpPr>
        <p:spPr/>
        <p:txBody>
          <a:bodyPr/>
          <a:lstStyle/>
          <a:p>
            <a:fld id="{BFA1060A-7E06-45A4-BD06-4038F092E450}" type="slidenum">
              <a:rPr lang="en-AU" smtClean="0"/>
              <a:t>19</a:t>
            </a:fld>
            <a:endParaRPr lang="en-AU"/>
          </a:p>
        </p:txBody>
      </p:sp>
    </p:spTree>
    <p:extLst>
      <p:ext uri="{BB962C8B-B14F-4D97-AF65-F5344CB8AC3E}">
        <p14:creationId xmlns:p14="http://schemas.microsoft.com/office/powerpoint/2010/main" val="3790359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Activity:</a:t>
            </a:r>
          </a:p>
          <a:p>
            <a:r>
              <a:rPr lang="en-US" dirty="0"/>
              <a:t>Collect student opinions</a:t>
            </a:r>
            <a:endParaRPr lang="en-AU" dirty="0"/>
          </a:p>
          <a:p>
            <a:endParaRPr lang="en-AU" dirty="0"/>
          </a:p>
        </p:txBody>
      </p:sp>
      <p:sp>
        <p:nvSpPr>
          <p:cNvPr id="4" name="Slide Number Placeholder 3"/>
          <p:cNvSpPr>
            <a:spLocks noGrp="1"/>
          </p:cNvSpPr>
          <p:nvPr>
            <p:ph type="sldNum" sz="quarter" idx="5"/>
          </p:nvPr>
        </p:nvSpPr>
        <p:spPr/>
        <p:txBody>
          <a:bodyPr/>
          <a:lstStyle/>
          <a:p>
            <a:fld id="{BFA1060A-7E06-45A4-BD06-4038F092E450}" type="slidenum">
              <a:rPr lang="en-AU" smtClean="0"/>
              <a:t>20</a:t>
            </a:fld>
            <a:endParaRPr lang="en-AU"/>
          </a:p>
        </p:txBody>
      </p:sp>
    </p:spTree>
    <p:extLst>
      <p:ext uri="{BB962C8B-B14F-4D97-AF65-F5344CB8AC3E}">
        <p14:creationId xmlns:p14="http://schemas.microsoft.com/office/powerpoint/2010/main" val="2653293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Explain:</a:t>
            </a:r>
          </a:p>
          <a:p>
            <a:r>
              <a:rPr lang="en-AU" dirty="0"/>
              <a:t>The driver’s seat is designed to be one of the safest places in a car. So these findings reflect the realities of car designs as well as teenage behaviour. However, the likelihood for risk taking behaviour to occur in a car (such as not wearing a seat belt or sitting on a partners lap) significantly increases with each extra teenage passenger in a car driven by a teenager.</a:t>
            </a:r>
          </a:p>
          <a:p>
            <a:r>
              <a:rPr lang="en-AU" dirty="0"/>
              <a:t>Question:</a:t>
            </a:r>
          </a:p>
          <a:p>
            <a:r>
              <a:rPr lang="en-AU" dirty="0"/>
              <a:t>Why do you think this is?</a:t>
            </a:r>
          </a:p>
          <a:p>
            <a:endParaRPr lang="en-AU" dirty="0"/>
          </a:p>
        </p:txBody>
      </p:sp>
      <p:sp>
        <p:nvSpPr>
          <p:cNvPr id="4" name="Slide Number Placeholder 3"/>
          <p:cNvSpPr>
            <a:spLocks noGrp="1"/>
          </p:cNvSpPr>
          <p:nvPr>
            <p:ph type="sldNum" sz="quarter" idx="5"/>
          </p:nvPr>
        </p:nvSpPr>
        <p:spPr/>
        <p:txBody>
          <a:bodyPr/>
          <a:lstStyle/>
          <a:p>
            <a:fld id="{BFA1060A-7E06-45A4-BD06-4038F092E450}" type="slidenum">
              <a:rPr lang="en-AU" smtClean="0"/>
              <a:t>21</a:t>
            </a:fld>
            <a:endParaRPr lang="en-AU"/>
          </a:p>
        </p:txBody>
      </p:sp>
    </p:spTree>
    <p:extLst>
      <p:ext uri="{BB962C8B-B14F-4D97-AF65-F5344CB8AC3E}">
        <p14:creationId xmlns:p14="http://schemas.microsoft.com/office/powerpoint/2010/main" val="1509919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p>
          <a:p>
            <a:r>
              <a:rPr lang="en-US" dirty="0"/>
              <a:t>- Professor Hattie first looked at who decides your success at school</a:t>
            </a:r>
          </a:p>
          <a:p>
            <a:r>
              <a:rPr lang="en-US" dirty="0"/>
              <a:t>- Explain pie graph</a:t>
            </a:r>
          </a:p>
          <a:p>
            <a:endParaRPr lang="en-US" dirty="0"/>
          </a:p>
          <a:p>
            <a:r>
              <a:rPr lang="en-US" dirty="0"/>
              <a:t>Do: </a:t>
            </a:r>
          </a:p>
          <a:p>
            <a:r>
              <a:rPr lang="en-US" dirty="0"/>
              <a:t>- TPS which one is correct</a:t>
            </a:r>
          </a:p>
          <a:p>
            <a:r>
              <a:rPr lang="en-US" dirty="0"/>
              <a:t>- Tally below vote for each pair</a:t>
            </a:r>
            <a:endParaRPr lang="en-AU" dirty="0"/>
          </a:p>
        </p:txBody>
      </p:sp>
      <p:sp>
        <p:nvSpPr>
          <p:cNvPr id="4" name="Slide Number Placeholder 3"/>
          <p:cNvSpPr>
            <a:spLocks noGrp="1"/>
          </p:cNvSpPr>
          <p:nvPr>
            <p:ph type="sldNum" sz="quarter" idx="5"/>
          </p:nvPr>
        </p:nvSpPr>
        <p:spPr/>
        <p:txBody>
          <a:bodyPr/>
          <a:lstStyle/>
          <a:p>
            <a:fld id="{EBAE6274-1234-3C4F-9F6F-CCB7ECEA30C6}" type="slidenum">
              <a:rPr lang="en-US" smtClean="0"/>
              <a:t>2</a:t>
            </a:fld>
            <a:endParaRPr lang="en-US"/>
          </a:p>
        </p:txBody>
      </p:sp>
    </p:spTree>
    <p:extLst>
      <p:ext uri="{BB962C8B-B14F-4D97-AF65-F5344CB8AC3E}">
        <p14:creationId xmlns:p14="http://schemas.microsoft.com/office/powerpoint/2010/main" val="65842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p>
          <a:p>
            <a:r>
              <a:rPr lang="en-US" dirty="0"/>
              <a:t>-Professor Hattie found that it does not matter where you come from, what school you go to. So long as you have good teacher then your success is really up to you.</a:t>
            </a:r>
            <a:endParaRPr lang="en-AU" dirty="0"/>
          </a:p>
        </p:txBody>
      </p:sp>
      <p:sp>
        <p:nvSpPr>
          <p:cNvPr id="4" name="Slide Number Placeholder 3"/>
          <p:cNvSpPr>
            <a:spLocks noGrp="1"/>
          </p:cNvSpPr>
          <p:nvPr>
            <p:ph type="sldNum" sz="quarter" idx="5"/>
          </p:nvPr>
        </p:nvSpPr>
        <p:spPr/>
        <p:txBody>
          <a:bodyPr/>
          <a:lstStyle/>
          <a:p>
            <a:fld id="{EBAE6274-1234-3C4F-9F6F-CCB7ECEA30C6}" type="slidenum">
              <a:rPr lang="en-US" smtClean="0"/>
              <a:t>3</a:t>
            </a:fld>
            <a:endParaRPr lang="en-US"/>
          </a:p>
        </p:txBody>
      </p:sp>
    </p:spTree>
    <p:extLst>
      <p:ext uri="{BB962C8B-B14F-4D97-AF65-F5344CB8AC3E}">
        <p14:creationId xmlns:p14="http://schemas.microsoft.com/office/powerpoint/2010/main" val="468482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Activity</a:t>
            </a:r>
          </a:p>
          <a:p>
            <a:pPr marL="0" indent="0">
              <a:buFontTx/>
              <a:buNone/>
            </a:pPr>
            <a:r>
              <a:rPr lang="en-US" dirty="0"/>
              <a:t>TPS which one is correct</a:t>
            </a:r>
          </a:p>
          <a:p>
            <a:pPr marL="0" indent="0">
              <a:buFontTx/>
              <a:buNone/>
            </a:pPr>
            <a:r>
              <a:rPr lang="en-US" dirty="0"/>
              <a:t>Tally below vote for each pair</a:t>
            </a:r>
            <a:endParaRPr lang="en-AU" dirty="0"/>
          </a:p>
        </p:txBody>
      </p:sp>
      <p:sp>
        <p:nvSpPr>
          <p:cNvPr id="4" name="Slide Number Placeholder 3"/>
          <p:cNvSpPr>
            <a:spLocks noGrp="1"/>
          </p:cNvSpPr>
          <p:nvPr>
            <p:ph type="sldNum" sz="quarter" idx="5"/>
          </p:nvPr>
        </p:nvSpPr>
        <p:spPr/>
        <p:txBody>
          <a:bodyPr/>
          <a:lstStyle/>
          <a:p>
            <a:fld id="{EBAE6274-1234-3C4F-9F6F-CCB7ECEA30C6}" type="slidenum">
              <a:rPr lang="en-US" smtClean="0"/>
              <a:t>4</a:t>
            </a:fld>
            <a:endParaRPr lang="en-US"/>
          </a:p>
        </p:txBody>
      </p:sp>
    </p:spTree>
    <p:extLst>
      <p:ext uri="{BB962C8B-B14F-4D97-AF65-F5344CB8AC3E}">
        <p14:creationId xmlns:p14="http://schemas.microsoft.com/office/powerpoint/2010/main" val="1589912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p>
          <a:p>
            <a:r>
              <a:rPr lang="en-US" dirty="0"/>
              <a:t>- Professor Hattie found that while Intelligence and Talent do help students they do not guarantee success.</a:t>
            </a:r>
          </a:p>
          <a:p>
            <a:r>
              <a:rPr lang="en-US" dirty="0"/>
              <a:t>- Both can ‘run out’ and then it is down to you choosing to put in the hard yards.</a:t>
            </a:r>
          </a:p>
          <a:p>
            <a:endParaRPr lang="en-US" dirty="0"/>
          </a:p>
          <a:p>
            <a:r>
              <a:rPr lang="en-US" dirty="0"/>
              <a:t>Question</a:t>
            </a:r>
          </a:p>
          <a:p>
            <a:r>
              <a:rPr lang="en-US" dirty="0"/>
              <a:t>- What is effort?</a:t>
            </a:r>
          </a:p>
          <a:p>
            <a:endParaRPr lang="en-US" dirty="0"/>
          </a:p>
          <a:p>
            <a:r>
              <a:rPr lang="en-US" dirty="0"/>
              <a:t>Do</a:t>
            </a:r>
          </a:p>
          <a:p>
            <a:r>
              <a:rPr lang="en-US" dirty="0"/>
              <a:t>- Write any answers on board</a:t>
            </a:r>
            <a:endParaRPr lang="en-AU" dirty="0"/>
          </a:p>
        </p:txBody>
      </p:sp>
      <p:sp>
        <p:nvSpPr>
          <p:cNvPr id="4" name="Slide Number Placeholder 3"/>
          <p:cNvSpPr>
            <a:spLocks noGrp="1"/>
          </p:cNvSpPr>
          <p:nvPr>
            <p:ph type="sldNum" sz="quarter" idx="5"/>
          </p:nvPr>
        </p:nvSpPr>
        <p:spPr/>
        <p:txBody>
          <a:bodyPr/>
          <a:lstStyle/>
          <a:p>
            <a:fld id="{EBAE6274-1234-3C4F-9F6F-CCB7ECEA30C6}" type="slidenum">
              <a:rPr lang="en-US" smtClean="0"/>
              <a:t>5</a:t>
            </a:fld>
            <a:endParaRPr lang="en-US"/>
          </a:p>
        </p:txBody>
      </p:sp>
    </p:spTree>
    <p:extLst>
      <p:ext uri="{BB962C8B-B14F-4D97-AF65-F5344CB8AC3E}">
        <p14:creationId xmlns:p14="http://schemas.microsoft.com/office/powerpoint/2010/main" val="2461236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p>
          <a:p>
            <a:r>
              <a:rPr lang="en-US" dirty="0"/>
              <a:t>-Effort is you choosing to focus on the work rather than focusing on a friend, a game on your laptop, a message on your phone or the weather outside.</a:t>
            </a:r>
            <a:endParaRPr lang="en-AU" dirty="0"/>
          </a:p>
        </p:txBody>
      </p:sp>
      <p:sp>
        <p:nvSpPr>
          <p:cNvPr id="4" name="Slide Number Placeholder 3"/>
          <p:cNvSpPr>
            <a:spLocks noGrp="1"/>
          </p:cNvSpPr>
          <p:nvPr>
            <p:ph type="sldNum" sz="quarter" idx="5"/>
          </p:nvPr>
        </p:nvSpPr>
        <p:spPr/>
        <p:txBody>
          <a:bodyPr/>
          <a:lstStyle/>
          <a:p>
            <a:fld id="{EBAE6274-1234-3C4F-9F6F-CCB7ECEA30C6}" type="slidenum">
              <a:rPr lang="en-US" smtClean="0"/>
              <a:t>6</a:t>
            </a:fld>
            <a:endParaRPr lang="en-US"/>
          </a:p>
        </p:txBody>
      </p:sp>
    </p:spTree>
    <p:extLst>
      <p:ext uri="{BB962C8B-B14F-4D97-AF65-F5344CB8AC3E}">
        <p14:creationId xmlns:p14="http://schemas.microsoft.com/office/powerpoint/2010/main" val="475085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Drive</a:t>
            </a:r>
          </a:p>
          <a:p>
            <a:pPr marL="228600" indent="-228600">
              <a:buAutoNum type="arabicPeriod"/>
            </a:pPr>
            <a:r>
              <a:rPr lang="en-US" dirty="0"/>
              <a:t>2. Fast and Furious</a:t>
            </a:r>
          </a:p>
          <a:p>
            <a:pPr marL="228600" indent="-228600">
              <a:buAutoNum type="arabicPeriod"/>
            </a:pPr>
            <a:r>
              <a:rPr lang="en-US" dirty="0"/>
              <a:t>Greece</a:t>
            </a:r>
          </a:p>
          <a:p>
            <a:pPr marL="228600" indent="-228600">
              <a:buAutoNum type="arabicPeriod"/>
            </a:pPr>
            <a:r>
              <a:rPr lang="en-US" dirty="0"/>
              <a:t>Cars</a:t>
            </a:r>
          </a:p>
          <a:p>
            <a:pPr marL="228600" indent="-228600">
              <a:buAutoNum type="arabicPeriod"/>
            </a:pPr>
            <a:r>
              <a:rPr lang="en-US" dirty="0"/>
              <a:t>Top Gear </a:t>
            </a:r>
            <a:endParaRPr lang="en-AU" dirty="0"/>
          </a:p>
        </p:txBody>
      </p:sp>
      <p:sp>
        <p:nvSpPr>
          <p:cNvPr id="4" name="Slide Number Placeholder 3"/>
          <p:cNvSpPr>
            <a:spLocks noGrp="1"/>
          </p:cNvSpPr>
          <p:nvPr>
            <p:ph type="sldNum" sz="quarter" idx="5"/>
          </p:nvPr>
        </p:nvSpPr>
        <p:spPr/>
        <p:txBody>
          <a:bodyPr/>
          <a:lstStyle/>
          <a:p>
            <a:fld id="{BFA1060A-7E06-45A4-BD06-4038F092E450}" type="slidenum">
              <a:rPr lang="en-AU" smtClean="0"/>
              <a:t>7</a:t>
            </a:fld>
            <a:endParaRPr lang="en-AU"/>
          </a:p>
        </p:txBody>
      </p:sp>
    </p:spTree>
    <p:extLst>
      <p:ext uri="{BB962C8B-B14F-4D97-AF65-F5344CB8AC3E}">
        <p14:creationId xmlns:p14="http://schemas.microsoft.com/office/powerpoint/2010/main" val="1469385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FA1060A-7E06-45A4-BD06-4038F092E450}" type="slidenum">
              <a:rPr lang="en-AU" smtClean="0"/>
              <a:t>9</a:t>
            </a:fld>
            <a:endParaRPr lang="en-AU"/>
          </a:p>
        </p:txBody>
      </p:sp>
    </p:spTree>
    <p:extLst>
      <p:ext uri="{BB962C8B-B14F-4D97-AF65-F5344CB8AC3E}">
        <p14:creationId xmlns:p14="http://schemas.microsoft.com/office/powerpoint/2010/main" val="2310358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p>
          <a:p>
            <a:r>
              <a:rPr lang="en-US" dirty="0"/>
              <a:t>We going to study different texts to examine how and why teens are </a:t>
            </a:r>
            <a:r>
              <a:rPr lang="en-US" b="1" dirty="0"/>
              <a:t>represented</a:t>
            </a:r>
            <a:r>
              <a:rPr lang="en-US" dirty="0"/>
              <a:t> in films and novels. One of the themes we have looked at this year and is a key theme in the novel is the consequences of car accidents. </a:t>
            </a:r>
          </a:p>
          <a:p>
            <a:r>
              <a:rPr lang="en-US" dirty="0"/>
              <a:t>Question</a:t>
            </a:r>
          </a:p>
          <a:p>
            <a:r>
              <a:rPr lang="en-US" dirty="0"/>
              <a:t>Which image do you mostly </a:t>
            </a:r>
            <a:r>
              <a:rPr lang="en-US" b="1" dirty="0"/>
              <a:t>identify</a:t>
            </a:r>
            <a:r>
              <a:rPr lang="en-US" dirty="0"/>
              <a:t> with? Why?</a:t>
            </a:r>
          </a:p>
          <a:p>
            <a:r>
              <a:rPr lang="en-US" dirty="0"/>
              <a:t>Which image do you think novels and films mostly identify teens as? Why? (consider the purpose of non-fiction texts)</a:t>
            </a:r>
          </a:p>
          <a:p>
            <a:endParaRPr lang="en-US" dirty="0"/>
          </a:p>
          <a:p>
            <a:endParaRPr lang="en-AU" dirty="0"/>
          </a:p>
        </p:txBody>
      </p:sp>
      <p:sp>
        <p:nvSpPr>
          <p:cNvPr id="4" name="Slide Number Placeholder 3"/>
          <p:cNvSpPr>
            <a:spLocks noGrp="1"/>
          </p:cNvSpPr>
          <p:nvPr>
            <p:ph type="sldNum" sz="quarter" idx="5"/>
          </p:nvPr>
        </p:nvSpPr>
        <p:spPr/>
        <p:txBody>
          <a:bodyPr/>
          <a:lstStyle/>
          <a:p>
            <a:fld id="{BFA1060A-7E06-45A4-BD06-4038F092E450}" type="slidenum">
              <a:rPr lang="en-AU" smtClean="0"/>
              <a:t>11</a:t>
            </a:fld>
            <a:endParaRPr lang="en-AU"/>
          </a:p>
        </p:txBody>
      </p:sp>
    </p:spTree>
    <p:extLst>
      <p:ext uri="{BB962C8B-B14F-4D97-AF65-F5344CB8AC3E}">
        <p14:creationId xmlns:p14="http://schemas.microsoft.com/office/powerpoint/2010/main" val="2221333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11A75D3F-FE18-40DB-9CC5-EDCF1A3A42F9}" type="datetimeFigureOut">
              <a:rPr lang="en-AU" smtClean="0"/>
              <a:t>13/06/2024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9A157BE-3D30-4D71-99F1-898F4B766E87}" type="slidenum">
              <a:rPr lang="en-AU" smtClean="0"/>
              <a:t>‹#›</a:t>
            </a:fld>
            <a:endParaRPr lang="en-AU"/>
          </a:p>
        </p:txBody>
      </p:sp>
    </p:spTree>
    <p:extLst>
      <p:ext uri="{BB962C8B-B14F-4D97-AF65-F5344CB8AC3E}">
        <p14:creationId xmlns:p14="http://schemas.microsoft.com/office/powerpoint/2010/main" val="492007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11A75D3F-FE18-40DB-9CC5-EDCF1A3A42F9}" type="datetimeFigureOut">
              <a:rPr lang="en-AU" smtClean="0"/>
              <a:t>13/06/2024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9A157BE-3D30-4D71-99F1-898F4B766E87}" type="slidenum">
              <a:rPr lang="en-AU" smtClean="0"/>
              <a:t>‹#›</a:t>
            </a:fld>
            <a:endParaRPr lang="en-AU"/>
          </a:p>
        </p:txBody>
      </p:sp>
    </p:spTree>
    <p:extLst>
      <p:ext uri="{BB962C8B-B14F-4D97-AF65-F5344CB8AC3E}">
        <p14:creationId xmlns:p14="http://schemas.microsoft.com/office/powerpoint/2010/main" val="3428703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11A75D3F-FE18-40DB-9CC5-EDCF1A3A42F9}" type="datetimeFigureOut">
              <a:rPr lang="en-AU" smtClean="0"/>
              <a:t>13/06/2024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9A157BE-3D30-4D71-99F1-898F4B766E87}" type="slidenum">
              <a:rPr lang="en-AU" smtClean="0"/>
              <a:t>‹#›</a:t>
            </a:fld>
            <a:endParaRPr lang="en-AU"/>
          </a:p>
        </p:txBody>
      </p:sp>
    </p:spTree>
    <p:extLst>
      <p:ext uri="{BB962C8B-B14F-4D97-AF65-F5344CB8AC3E}">
        <p14:creationId xmlns:p14="http://schemas.microsoft.com/office/powerpoint/2010/main" val="1395538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11A75D3F-FE18-40DB-9CC5-EDCF1A3A42F9}" type="datetimeFigureOut">
              <a:rPr lang="en-AU" smtClean="0"/>
              <a:t>13/06/2024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9A157BE-3D30-4D71-99F1-898F4B766E87}" type="slidenum">
              <a:rPr lang="en-AU" smtClean="0"/>
              <a:t>‹#›</a:t>
            </a:fld>
            <a:endParaRPr lang="en-AU"/>
          </a:p>
        </p:txBody>
      </p:sp>
    </p:spTree>
    <p:extLst>
      <p:ext uri="{BB962C8B-B14F-4D97-AF65-F5344CB8AC3E}">
        <p14:creationId xmlns:p14="http://schemas.microsoft.com/office/powerpoint/2010/main" val="2418907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1A75D3F-FE18-40DB-9CC5-EDCF1A3A42F9}" type="datetimeFigureOut">
              <a:rPr lang="en-AU" smtClean="0"/>
              <a:t>13/06/2024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9A157BE-3D30-4D71-99F1-898F4B766E87}" type="slidenum">
              <a:rPr lang="en-AU" smtClean="0"/>
              <a:t>‹#›</a:t>
            </a:fld>
            <a:endParaRPr lang="en-AU"/>
          </a:p>
        </p:txBody>
      </p:sp>
    </p:spTree>
    <p:extLst>
      <p:ext uri="{BB962C8B-B14F-4D97-AF65-F5344CB8AC3E}">
        <p14:creationId xmlns:p14="http://schemas.microsoft.com/office/powerpoint/2010/main" val="756367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11A75D3F-FE18-40DB-9CC5-EDCF1A3A42F9}" type="datetimeFigureOut">
              <a:rPr lang="en-AU" smtClean="0"/>
              <a:t>13/06/2024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9A157BE-3D30-4D71-99F1-898F4B766E87}" type="slidenum">
              <a:rPr lang="en-AU" smtClean="0"/>
              <a:t>‹#›</a:t>
            </a:fld>
            <a:endParaRPr lang="en-AU"/>
          </a:p>
        </p:txBody>
      </p:sp>
    </p:spTree>
    <p:extLst>
      <p:ext uri="{BB962C8B-B14F-4D97-AF65-F5344CB8AC3E}">
        <p14:creationId xmlns:p14="http://schemas.microsoft.com/office/powerpoint/2010/main" val="2699864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11A75D3F-FE18-40DB-9CC5-EDCF1A3A42F9}" type="datetimeFigureOut">
              <a:rPr lang="en-AU" smtClean="0"/>
              <a:t>13/06/2024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B9A157BE-3D30-4D71-99F1-898F4B766E87}" type="slidenum">
              <a:rPr lang="en-AU" smtClean="0"/>
              <a:t>‹#›</a:t>
            </a:fld>
            <a:endParaRPr lang="en-AU"/>
          </a:p>
        </p:txBody>
      </p:sp>
    </p:spTree>
    <p:extLst>
      <p:ext uri="{BB962C8B-B14F-4D97-AF65-F5344CB8AC3E}">
        <p14:creationId xmlns:p14="http://schemas.microsoft.com/office/powerpoint/2010/main" val="3928105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11A75D3F-FE18-40DB-9CC5-EDCF1A3A42F9}" type="datetimeFigureOut">
              <a:rPr lang="en-AU" smtClean="0"/>
              <a:t>13/06/2024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B9A157BE-3D30-4D71-99F1-898F4B766E87}" type="slidenum">
              <a:rPr lang="en-AU" smtClean="0"/>
              <a:t>‹#›</a:t>
            </a:fld>
            <a:endParaRPr lang="en-AU"/>
          </a:p>
        </p:txBody>
      </p:sp>
    </p:spTree>
    <p:extLst>
      <p:ext uri="{BB962C8B-B14F-4D97-AF65-F5344CB8AC3E}">
        <p14:creationId xmlns:p14="http://schemas.microsoft.com/office/powerpoint/2010/main" val="102569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A75D3F-FE18-40DB-9CC5-EDCF1A3A42F9}" type="datetimeFigureOut">
              <a:rPr lang="en-AU" smtClean="0"/>
              <a:t>13/06/2024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B9A157BE-3D30-4D71-99F1-898F4B766E87}" type="slidenum">
              <a:rPr lang="en-AU" smtClean="0"/>
              <a:t>‹#›</a:t>
            </a:fld>
            <a:endParaRPr lang="en-AU"/>
          </a:p>
        </p:txBody>
      </p:sp>
    </p:spTree>
    <p:extLst>
      <p:ext uri="{BB962C8B-B14F-4D97-AF65-F5344CB8AC3E}">
        <p14:creationId xmlns:p14="http://schemas.microsoft.com/office/powerpoint/2010/main" val="3574667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1A75D3F-FE18-40DB-9CC5-EDCF1A3A42F9}" type="datetimeFigureOut">
              <a:rPr lang="en-AU" smtClean="0"/>
              <a:t>13/06/2024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9A157BE-3D30-4D71-99F1-898F4B766E87}" type="slidenum">
              <a:rPr lang="en-AU" smtClean="0"/>
              <a:t>‹#›</a:t>
            </a:fld>
            <a:endParaRPr lang="en-AU"/>
          </a:p>
        </p:txBody>
      </p:sp>
    </p:spTree>
    <p:extLst>
      <p:ext uri="{BB962C8B-B14F-4D97-AF65-F5344CB8AC3E}">
        <p14:creationId xmlns:p14="http://schemas.microsoft.com/office/powerpoint/2010/main" val="824124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1A75D3F-FE18-40DB-9CC5-EDCF1A3A42F9}" type="datetimeFigureOut">
              <a:rPr lang="en-AU" smtClean="0"/>
              <a:t>13/06/2024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9A157BE-3D30-4D71-99F1-898F4B766E87}" type="slidenum">
              <a:rPr lang="en-AU" smtClean="0"/>
              <a:t>‹#›</a:t>
            </a:fld>
            <a:endParaRPr lang="en-AU"/>
          </a:p>
        </p:txBody>
      </p:sp>
    </p:spTree>
    <p:extLst>
      <p:ext uri="{BB962C8B-B14F-4D97-AF65-F5344CB8AC3E}">
        <p14:creationId xmlns:p14="http://schemas.microsoft.com/office/powerpoint/2010/main" val="3610158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A75D3F-FE18-40DB-9CC5-EDCF1A3A42F9}" type="datetimeFigureOut">
              <a:rPr lang="en-AU" smtClean="0"/>
              <a:t>13/06/2024</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A157BE-3D30-4D71-99F1-898F4B766E87}" type="slidenum">
              <a:rPr lang="en-AU" smtClean="0"/>
              <a:t>‹#›</a:t>
            </a:fld>
            <a:endParaRPr lang="en-AU"/>
          </a:p>
        </p:txBody>
      </p:sp>
    </p:spTree>
    <p:extLst>
      <p:ext uri="{BB962C8B-B14F-4D97-AF65-F5344CB8AC3E}">
        <p14:creationId xmlns:p14="http://schemas.microsoft.com/office/powerpoint/2010/main" val="2674610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statista.com/statistics/708766/leading-causes-of-death-ages-15-to-19-years-globally/"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www.finder.com.au/young-drivers-nsw-most-at-risk-most-dangerou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https://www.tac.vic.gov.au/road-safety/safe-driving/parents/helping-p-plate-drivers/your-child-has-their-p-plat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today.com/health/teens-far-more-likely-be-involved-fatal-crashes-t112226"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hyperlink" Target="https://www.teendriversource.org/teen-crash-risks-prevention/distracted-driving/peer-passenger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991" y="1092524"/>
            <a:ext cx="8063987" cy="5406887"/>
          </a:xfrm>
          <a:prstGeom prst="rect">
            <a:avLst/>
          </a:prstGeom>
        </p:spPr>
      </p:pic>
      <p:sp>
        <p:nvSpPr>
          <p:cNvPr id="3" name="TextBox 2">
            <a:extLst>
              <a:ext uri="{FF2B5EF4-FFF2-40B4-BE49-F238E27FC236}">
                <a16:creationId xmlns:a16="http://schemas.microsoft.com/office/drawing/2014/main" id="{D3FE7C40-8070-455F-8E8F-D032925D4E15}"/>
              </a:ext>
            </a:extLst>
          </p:cNvPr>
          <p:cNvSpPr txBox="1"/>
          <p:nvPr/>
        </p:nvSpPr>
        <p:spPr>
          <a:xfrm>
            <a:off x="1524000" y="358589"/>
            <a:ext cx="9144000" cy="461665"/>
          </a:xfrm>
          <a:prstGeom prst="rect">
            <a:avLst/>
          </a:prstGeom>
          <a:noFill/>
        </p:spPr>
        <p:txBody>
          <a:bodyPr wrap="square" rtlCol="0">
            <a:spAutoFit/>
          </a:bodyPr>
          <a:lstStyle/>
          <a:p>
            <a:pPr algn="ctr"/>
            <a:r>
              <a:rPr lang="en-US" sz="2400" b="1" dirty="0">
                <a:latin typeface="Century Gothic" panose="020B0502020202020204" pitchFamily="34" charset="0"/>
              </a:rPr>
              <a:t>Who decides how successful you can be at school? </a:t>
            </a:r>
          </a:p>
        </p:txBody>
      </p:sp>
      <p:sp>
        <p:nvSpPr>
          <p:cNvPr id="2" name="TextBox 1">
            <a:extLst>
              <a:ext uri="{FF2B5EF4-FFF2-40B4-BE49-F238E27FC236}">
                <a16:creationId xmlns:a16="http://schemas.microsoft.com/office/drawing/2014/main" id="{FB86F51B-DA7C-8D3A-0472-45F3DAD12631}"/>
              </a:ext>
            </a:extLst>
          </p:cNvPr>
          <p:cNvSpPr txBox="1"/>
          <p:nvPr/>
        </p:nvSpPr>
        <p:spPr>
          <a:xfrm>
            <a:off x="350729" y="1615858"/>
            <a:ext cx="2993720" cy="369332"/>
          </a:xfrm>
          <a:prstGeom prst="rect">
            <a:avLst/>
          </a:prstGeom>
          <a:noFill/>
        </p:spPr>
        <p:txBody>
          <a:bodyPr wrap="square" rtlCol="0">
            <a:spAutoFit/>
          </a:bodyPr>
          <a:lstStyle/>
          <a:p>
            <a:endParaRPr lang="en-AU" dirty="0"/>
          </a:p>
        </p:txBody>
      </p:sp>
    </p:spTree>
    <p:extLst>
      <p:ext uri="{BB962C8B-B14F-4D97-AF65-F5344CB8AC3E}">
        <p14:creationId xmlns:p14="http://schemas.microsoft.com/office/powerpoint/2010/main" val="2093752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437005-1E00-3B33-B98F-2D80E034AE9B}"/>
              </a:ext>
            </a:extLst>
          </p:cNvPr>
          <p:cNvPicPr>
            <a:picLocks noChangeAspect="1"/>
          </p:cNvPicPr>
          <p:nvPr/>
        </p:nvPicPr>
        <p:blipFill>
          <a:blip r:embed="rId2"/>
          <a:stretch>
            <a:fillRect/>
          </a:stretch>
        </p:blipFill>
        <p:spPr>
          <a:xfrm>
            <a:off x="5380450" y="571500"/>
            <a:ext cx="5715000" cy="5715000"/>
          </a:xfrm>
          <a:prstGeom prst="rect">
            <a:avLst/>
          </a:prstGeom>
        </p:spPr>
      </p:pic>
      <p:sp>
        <p:nvSpPr>
          <p:cNvPr id="4" name="TextBox 3">
            <a:extLst>
              <a:ext uri="{FF2B5EF4-FFF2-40B4-BE49-F238E27FC236}">
                <a16:creationId xmlns:a16="http://schemas.microsoft.com/office/drawing/2014/main" id="{0CF8AAAF-E5BC-B465-5D45-113B8ECEE68F}"/>
              </a:ext>
            </a:extLst>
          </p:cNvPr>
          <p:cNvSpPr txBox="1"/>
          <p:nvPr/>
        </p:nvSpPr>
        <p:spPr>
          <a:xfrm>
            <a:off x="1096550" y="1630894"/>
            <a:ext cx="2974409" cy="2785378"/>
          </a:xfrm>
          <a:prstGeom prst="rect">
            <a:avLst/>
          </a:prstGeom>
          <a:noFill/>
        </p:spPr>
        <p:txBody>
          <a:bodyPr wrap="square">
            <a:spAutoFit/>
          </a:bodyPr>
          <a:lstStyle/>
          <a:p>
            <a:r>
              <a:rPr lang="en-AU" sz="2500" b="1" i="0" dirty="0">
                <a:solidFill>
                  <a:srgbClr val="4D5156"/>
                </a:solidFill>
                <a:effectLst/>
                <a:latin typeface="Google Sans"/>
              </a:rPr>
              <a:t>Hollywood actor James Dean was killed at age 24 in an </a:t>
            </a:r>
            <a:r>
              <a:rPr lang="en-AU" sz="2500" b="1" i="0" dirty="0">
                <a:solidFill>
                  <a:srgbClr val="040C28"/>
                </a:solidFill>
                <a:effectLst/>
                <a:latin typeface="Google Sans"/>
              </a:rPr>
              <a:t>auto accident</a:t>
            </a:r>
            <a:r>
              <a:rPr lang="en-AU" sz="2500" b="1" i="0" dirty="0">
                <a:solidFill>
                  <a:srgbClr val="4D5156"/>
                </a:solidFill>
                <a:effectLst/>
                <a:latin typeface="Google Sans"/>
              </a:rPr>
              <a:t> on September 30, 1955, near </a:t>
            </a:r>
            <a:r>
              <a:rPr lang="en-AU" sz="2500" b="1" i="0" dirty="0" err="1">
                <a:solidFill>
                  <a:srgbClr val="4D5156"/>
                </a:solidFill>
                <a:effectLst/>
                <a:latin typeface="Google Sans"/>
              </a:rPr>
              <a:t>Cholame</a:t>
            </a:r>
            <a:r>
              <a:rPr lang="en-AU" sz="2500" b="1" i="0" dirty="0">
                <a:solidFill>
                  <a:srgbClr val="4D5156"/>
                </a:solidFill>
                <a:effectLst/>
                <a:latin typeface="Google Sans"/>
              </a:rPr>
              <a:t>, California</a:t>
            </a:r>
            <a:endParaRPr lang="en-AU" sz="2500" b="1" dirty="0"/>
          </a:p>
        </p:txBody>
      </p:sp>
    </p:spTree>
    <p:extLst>
      <p:ext uri="{BB962C8B-B14F-4D97-AF65-F5344CB8AC3E}">
        <p14:creationId xmlns:p14="http://schemas.microsoft.com/office/powerpoint/2010/main" val="931454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8095D6-8729-49AA-82B9-276F221FA30B}"/>
              </a:ext>
            </a:extLst>
          </p:cNvPr>
          <p:cNvPicPr>
            <a:picLocks noChangeAspect="1"/>
          </p:cNvPicPr>
          <p:nvPr/>
        </p:nvPicPr>
        <p:blipFill>
          <a:blip r:embed="rId3">
            <a:duotone>
              <a:schemeClr val="bg2">
                <a:shade val="45000"/>
                <a:satMod val="135000"/>
              </a:schemeClr>
              <a:prstClr val="white"/>
            </a:duotone>
          </a:blip>
          <a:stretch>
            <a:fillRect/>
          </a:stretch>
        </p:blipFill>
        <p:spPr>
          <a:xfrm>
            <a:off x="0" y="9021"/>
            <a:ext cx="12192000" cy="6848979"/>
          </a:xfrm>
          <a:prstGeom prst="rect">
            <a:avLst/>
          </a:prstGeom>
        </p:spPr>
      </p:pic>
      <p:pic>
        <p:nvPicPr>
          <p:cNvPr id="3" name="Picture 2">
            <a:extLst>
              <a:ext uri="{FF2B5EF4-FFF2-40B4-BE49-F238E27FC236}">
                <a16:creationId xmlns:a16="http://schemas.microsoft.com/office/drawing/2014/main" id="{4C43840E-2FC2-45E8-9FB5-CF17CB4BE02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4500" l="794" r="96429">
                        <a14:foregroundMark x1="90079" y1="42000" x2="91270" y2="43000"/>
                        <a14:foregroundMark x1="89286" y1="49000" x2="96825" y2="52500"/>
                        <a14:foregroundMark x1="96825" y1="52500" x2="92063" y2="53500"/>
                        <a14:foregroundMark x1="16270" y1="73500" x2="18651" y2="83000"/>
                        <a14:foregroundMark x1="18651" y1="83000" x2="26190" y2="85500"/>
                        <a14:foregroundMark x1="26190" y1="85500" x2="24206" y2="95500"/>
                        <a14:foregroundMark x1="24206" y1="95500" x2="7540" y2="99500"/>
                        <a14:foregroundMark x1="7540" y1="99500" x2="794" y2="94500"/>
                        <a14:foregroundMark x1="794" y1="94500" x2="11905" y2="79000"/>
                        <a14:foregroundMark x1="11905" y1="79000" x2="16667" y2="75000"/>
                      </a14:backgroundRemoval>
                    </a14:imgEffect>
                  </a14:imgLayer>
                </a14:imgProps>
              </a:ext>
            </a:extLst>
          </a:blip>
          <a:stretch>
            <a:fillRect/>
          </a:stretch>
        </p:blipFill>
        <p:spPr>
          <a:xfrm>
            <a:off x="0" y="2083981"/>
            <a:ext cx="6443330" cy="4774019"/>
          </a:xfrm>
          <a:prstGeom prst="rect">
            <a:avLst/>
          </a:prstGeom>
        </p:spPr>
      </p:pic>
      <p:sp>
        <p:nvSpPr>
          <p:cNvPr id="6" name="TextBox 5">
            <a:extLst>
              <a:ext uri="{FF2B5EF4-FFF2-40B4-BE49-F238E27FC236}">
                <a16:creationId xmlns:a16="http://schemas.microsoft.com/office/drawing/2014/main" id="{644F1854-249F-4803-81CE-2F9780498DF9}"/>
              </a:ext>
            </a:extLst>
          </p:cNvPr>
          <p:cNvSpPr txBox="1"/>
          <p:nvPr/>
        </p:nvSpPr>
        <p:spPr>
          <a:xfrm>
            <a:off x="7768856" y="258901"/>
            <a:ext cx="4423144" cy="3170099"/>
          </a:xfrm>
          <a:prstGeom prst="rect">
            <a:avLst/>
          </a:prstGeom>
          <a:noFill/>
        </p:spPr>
        <p:txBody>
          <a:bodyPr wrap="square" rtlCol="0">
            <a:spAutoFit/>
          </a:bodyPr>
          <a:lstStyle/>
          <a:p>
            <a:r>
              <a:rPr lang="en-AU" sz="4000" dirty="0">
                <a:solidFill>
                  <a:srgbClr val="7030A0"/>
                </a:solidFill>
                <a:latin typeface="Aharoni" panose="02010803020104030203" pitchFamily="2" charset="-79"/>
                <a:cs typeface="Aharoni" panose="02010803020104030203" pitchFamily="2" charset="-79"/>
              </a:rPr>
              <a:t>TEENAGERS,</a:t>
            </a:r>
          </a:p>
          <a:p>
            <a:r>
              <a:rPr lang="en-AU" sz="4000" dirty="0">
                <a:solidFill>
                  <a:srgbClr val="7030A0"/>
                </a:solidFill>
                <a:latin typeface="Aharoni" panose="02010803020104030203" pitchFamily="2" charset="-79"/>
                <a:cs typeface="Aharoni" panose="02010803020104030203" pitchFamily="2" charset="-79"/>
              </a:rPr>
              <a:t>DECISION MAKING</a:t>
            </a:r>
          </a:p>
          <a:p>
            <a:r>
              <a:rPr lang="en-AU" sz="4000" dirty="0">
                <a:solidFill>
                  <a:srgbClr val="7030A0"/>
                </a:solidFill>
                <a:latin typeface="Aharoni" panose="02010803020104030203" pitchFamily="2" charset="-79"/>
                <a:cs typeface="Aharoni" panose="02010803020104030203" pitchFamily="2" charset="-79"/>
              </a:rPr>
              <a:t>and </a:t>
            </a:r>
          </a:p>
          <a:p>
            <a:r>
              <a:rPr lang="en-AU" sz="4000" dirty="0">
                <a:solidFill>
                  <a:srgbClr val="7030A0"/>
                </a:solidFill>
                <a:latin typeface="Aharoni" panose="02010803020104030203" pitchFamily="2" charset="-79"/>
                <a:cs typeface="Aharoni" panose="02010803020104030203" pitchFamily="2" charset="-79"/>
              </a:rPr>
              <a:t>CONSEQUENCES</a:t>
            </a:r>
          </a:p>
        </p:txBody>
      </p:sp>
      <p:pic>
        <p:nvPicPr>
          <p:cNvPr id="9" name="Picture 8">
            <a:extLst>
              <a:ext uri="{FF2B5EF4-FFF2-40B4-BE49-F238E27FC236}">
                <a16:creationId xmlns:a16="http://schemas.microsoft.com/office/drawing/2014/main" id="{8BD1AE5A-B4E6-464C-89FC-B341EC6A667C}"/>
              </a:ext>
            </a:extLst>
          </p:cNvPr>
          <p:cNvPicPr>
            <a:picLocks noChangeAspect="1"/>
          </p:cNvPicPr>
          <p:nvPr/>
        </p:nvPicPr>
        <p:blipFill>
          <a:blip r:embed="rId6"/>
          <a:stretch>
            <a:fillRect/>
          </a:stretch>
        </p:blipFill>
        <p:spPr>
          <a:xfrm>
            <a:off x="1867535" y="258901"/>
            <a:ext cx="5111219" cy="2875061"/>
          </a:xfrm>
          <a:prstGeom prst="rect">
            <a:avLst/>
          </a:prstGeom>
        </p:spPr>
      </p:pic>
      <p:pic>
        <p:nvPicPr>
          <p:cNvPr id="11" name="Picture 10">
            <a:extLst>
              <a:ext uri="{FF2B5EF4-FFF2-40B4-BE49-F238E27FC236}">
                <a16:creationId xmlns:a16="http://schemas.microsoft.com/office/drawing/2014/main" id="{3EF1E7F5-54E2-4DC9-B82A-122A6136F030}"/>
              </a:ext>
            </a:extLst>
          </p:cNvPr>
          <p:cNvPicPr>
            <a:picLocks noChangeAspect="1"/>
          </p:cNvPicPr>
          <p:nvPr/>
        </p:nvPicPr>
        <p:blipFill>
          <a:blip r:embed="rId7"/>
          <a:stretch>
            <a:fillRect/>
          </a:stretch>
        </p:blipFill>
        <p:spPr>
          <a:xfrm>
            <a:off x="6832337" y="3678880"/>
            <a:ext cx="5066126" cy="2875060"/>
          </a:xfrm>
          <a:prstGeom prst="rect">
            <a:avLst/>
          </a:prstGeom>
        </p:spPr>
      </p:pic>
    </p:spTree>
    <p:extLst>
      <p:ext uri="{BB962C8B-B14F-4D97-AF65-F5344CB8AC3E}">
        <p14:creationId xmlns:p14="http://schemas.microsoft.com/office/powerpoint/2010/main" val="3090317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A1D8EF-D2D5-0B92-B876-792E53B0D424}"/>
              </a:ext>
            </a:extLst>
          </p:cNvPr>
          <p:cNvSpPr txBox="1"/>
          <p:nvPr/>
        </p:nvSpPr>
        <p:spPr>
          <a:xfrm>
            <a:off x="1127342" y="112707"/>
            <a:ext cx="10083453" cy="5863144"/>
          </a:xfrm>
          <a:prstGeom prst="rect">
            <a:avLst/>
          </a:prstGeom>
          <a:noFill/>
        </p:spPr>
        <p:txBody>
          <a:bodyPr wrap="square">
            <a:spAutoFit/>
          </a:bodyPr>
          <a:lstStyle/>
          <a:p>
            <a:pPr algn="l"/>
            <a:r>
              <a:rPr lang="en-AU" sz="2500" b="0" i="0" dirty="0">
                <a:solidFill>
                  <a:srgbClr val="33A9B5"/>
                </a:solidFill>
                <a:effectLst/>
                <a:latin typeface="Roboto" panose="02000000000000000000" pitchFamily="2" charset="0"/>
              </a:rPr>
              <a:t>Plot Summary</a:t>
            </a:r>
          </a:p>
          <a:p>
            <a:pPr algn="l"/>
            <a:r>
              <a:rPr lang="en-AU" sz="2500" b="1" i="1" dirty="0">
                <a:solidFill>
                  <a:srgbClr val="FF0000"/>
                </a:solidFill>
                <a:effectLst/>
                <a:latin typeface="Roboto" panose="02000000000000000000" pitchFamily="2" charset="0"/>
              </a:rPr>
              <a:t>The Story of Tom Brennan </a:t>
            </a:r>
            <a:r>
              <a:rPr lang="en-AU" sz="2500" b="0" i="0" dirty="0">
                <a:solidFill>
                  <a:srgbClr val="202832"/>
                </a:solidFill>
                <a:effectLst/>
                <a:latin typeface="Roboto" panose="02000000000000000000" pitchFamily="2" charset="0"/>
              </a:rPr>
              <a:t>is a 2005 novel for young adults by Australian author J.C. Burke. Set in a modern-day Australian town, it chronicles a year in the life of Tom Brennan, a seventeen-year-old football prodigy. After Tom’s brother, Daniel, has a drunk driving accident that results in two innocent people’s deaths, his family is forced to move to a new town. The novel shows the personal transformation that Tom undergoes as he processes a tragedy that he never dreamed would affect him, and shows how the Brennan family as a whole adapts to their new life. The novel is a staple in Australian high school literature curricula, though its status as such has been contested due to its inclusion of topics such as alcohol, mental illness, and crime. </a:t>
            </a:r>
            <a:r>
              <a:rPr lang="en-AU" sz="2500" b="0" i="1" dirty="0">
                <a:solidFill>
                  <a:srgbClr val="202832"/>
                </a:solidFill>
                <a:effectLst/>
                <a:latin typeface="Roboto" panose="02000000000000000000" pitchFamily="2" charset="0"/>
              </a:rPr>
              <a:t>The Story of Tom Brennan </a:t>
            </a:r>
            <a:r>
              <a:rPr lang="en-AU" sz="2500" b="0" i="0" dirty="0">
                <a:solidFill>
                  <a:srgbClr val="202832"/>
                </a:solidFill>
                <a:effectLst/>
                <a:latin typeface="Roboto" panose="02000000000000000000" pitchFamily="2" charset="0"/>
              </a:rPr>
              <a:t>has been </a:t>
            </a:r>
            <a:r>
              <a:rPr lang="en-AU" sz="2500" b="0" i="0" dirty="0" err="1">
                <a:solidFill>
                  <a:srgbClr val="202832"/>
                </a:solidFill>
                <a:effectLst/>
                <a:latin typeface="Roboto" panose="02000000000000000000" pitchFamily="2" charset="0"/>
              </a:rPr>
              <a:t>honored</a:t>
            </a:r>
            <a:r>
              <a:rPr lang="en-AU" sz="2500" b="0" i="0" dirty="0">
                <a:solidFill>
                  <a:srgbClr val="202832"/>
                </a:solidFill>
                <a:effectLst/>
                <a:latin typeface="Roboto" panose="02000000000000000000" pitchFamily="2" charset="0"/>
              </a:rPr>
              <a:t> as one of the best pieces of Australian young adult fiction by the Children’s Book Council of Australia</a:t>
            </a:r>
            <a:r>
              <a:rPr lang="en-AU" b="0" i="0" dirty="0">
                <a:solidFill>
                  <a:srgbClr val="202832"/>
                </a:solidFill>
                <a:effectLst/>
                <a:latin typeface="Roboto" panose="02000000000000000000" pitchFamily="2" charset="0"/>
              </a:rPr>
              <a:t>.</a:t>
            </a:r>
          </a:p>
        </p:txBody>
      </p:sp>
    </p:spTree>
    <p:extLst>
      <p:ext uri="{BB962C8B-B14F-4D97-AF65-F5344CB8AC3E}">
        <p14:creationId xmlns:p14="http://schemas.microsoft.com/office/powerpoint/2010/main" val="1903233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F5F3F-9048-A355-E4E6-A1783D2C4F55}"/>
              </a:ext>
            </a:extLst>
          </p:cNvPr>
          <p:cNvSpPr>
            <a:spLocks noGrp="1"/>
          </p:cNvSpPr>
          <p:nvPr>
            <p:ph type="title"/>
          </p:nvPr>
        </p:nvSpPr>
        <p:spPr/>
        <p:txBody>
          <a:bodyPr/>
          <a:lstStyle/>
          <a:p>
            <a:r>
              <a:rPr lang="en-US" u="sng" dirty="0">
                <a:solidFill>
                  <a:srgbClr val="C00000"/>
                </a:solidFill>
              </a:rPr>
              <a:t>Risk &amp; Responsibility </a:t>
            </a:r>
            <a:endParaRPr lang="en-AU" u="sng" dirty="0">
              <a:solidFill>
                <a:srgbClr val="C00000"/>
              </a:solidFill>
            </a:endParaRPr>
          </a:p>
        </p:txBody>
      </p:sp>
      <p:sp>
        <p:nvSpPr>
          <p:cNvPr id="3" name="TextBox 2">
            <a:extLst>
              <a:ext uri="{FF2B5EF4-FFF2-40B4-BE49-F238E27FC236}">
                <a16:creationId xmlns:a16="http://schemas.microsoft.com/office/drawing/2014/main" id="{ED5C9B5D-05A7-1235-9C43-E9CC217734C0}"/>
              </a:ext>
            </a:extLst>
          </p:cNvPr>
          <p:cNvSpPr txBox="1"/>
          <p:nvPr/>
        </p:nvSpPr>
        <p:spPr>
          <a:xfrm>
            <a:off x="526093" y="1470524"/>
            <a:ext cx="6789107" cy="3108543"/>
          </a:xfrm>
          <a:prstGeom prst="rect">
            <a:avLst/>
          </a:prstGeom>
          <a:noFill/>
        </p:spPr>
        <p:txBody>
          <a:bodyPr wrap="square" rtlCol="0">
            <a:spAutoFit/>
          </a:bodyPr>
          <a:lstStyle/>
          <a:p>
            <a:pPr algn="l"/>
            <a:r>
              <a:rPr lang="en-AU" sz="2800" b="0" i="1" dirty="0">
                <a:solidFill>
                  <a:srgbClr val="202124"/>
                </a:solidFill>
                <a:effectLst/>
                <a:latin typeface="Google Sans"/>
              </a:rPr>
              <a:t>What age do you get your full license in Western Australia?</a:t>
            </a:r>
          </a:p>
          <a:p>
            <a:pPr algn="l"/>
            <a:endParaRPr lang="en-AU" sz="2800" b="0" i="1" dirty="0">
              <a:solidFill>
                <a:srgbClr val="202124"/>
              </a:solidFill>
              <a:effectLst/>
              <a:latin typeface="arial" panose="020B0604020202020204" pitchFamily="34" charset="0"/>
            </a:endParaRPr>
          </a:p>
          <a:p>
            <a:pPr algn="l"/>
            <a:r>
              <a:rPr lang="en-AU" sz="2800" b="0" i="0" dirty="0">
                <a:solidFill>
                  <a:srgbClr val="4D5156"/>
                </a:solidFill>
                <a:effectLst/>
                <a:latin typeface="Google Sans"/>
              </a:rPr>
              <a:t>To progress to your full driver's licence in WA, you must be </a:t>
            </a:r>
            <a:r>
              <a:rPr lang="en-AU" sz="2800" b="0" i="0" dirty="0">
                <a:solidFill>
                  <a:srgbClr val="040C28"/>
                </a:solidFill>
                <a:effectLst/>
                <a:latin typeface="Google Sans"/>
              </a:rPr>
              <a:t>at least 19 years old</a:t>
            </a:r>
            <a:r>
              <a:rPr lang="en-AU" sz="2800" b="0" i="0" dirty="0">
                <a:solidFill>
                  <a:srgbClr val="4D5156"/>
                </a:solidFill>
                <a:effectLst/>
                <a:latin typeface="Google Sans"/>
              </a:rPr>
              <a:t> and have held your provisional licence (red and green Ps) for periods adding up to 2 years</a:t>
            </a:r>
            <a:endParaRPr lang="en-AU" sz="2800" b="0" i="0" dirty="0">
              <a:solidFill>
                <a:srgbClr val="202124"/>
              </a:solidFill>
              <a:effectLst/>
              <a:latin typeface="arial" panose="020B0604020202020204" pitchFamily="34" charset="0"/>
            </a:endParaRPr>
          </a:p>
        </p:txBody>
      </p:sp>
      <p:sp>
        <p:nvSpPr>
          <p:cNvPr id="5" name="TextBox 4">
            <a:extLst>
              <a:ext uri="{FF2B5EF4-FFF2-40B4-BE49-F238E27FC236}">
                <a16:creationId xmlns:a16="http://schemas.microsoft.com/office/drawing/2014/main" id="{C897E29C-AD73-6FB1-B800-F6D05B98D5B3}"/>
              </a:ext>
            </a:extLst>
          </p:cNvPr>
          <p:cNvSpPr txBox="1"/>
          <p:nvPr/>
        </p:nvSpPr>
        <p:spPr>
          <a:xfrm>
            <a:off x="526093" y="4694978"/>
            <a:ext cx="6364266" cy="1384995"/>
          </a:xfrm>
          <a:prstGeom prst="rect">
            <a:avLst/>
          </a:prstGeom>
          <a:noFill/>
        </p:spPr>
        <p:txBody>
          <a:bodyPr wrap="square">
            <a:spAutoFit/>
          </a:bodyPr>
          <a:lstStyle/>
          <a:p>
            <a:r>
              <a:rPr lang="en-AU" sz="2800" b="0" i="0" dirty="0">
                <a:solidFill>
                  <a:srgbClr val="040C28"/>
                </a:solidFill>
                <a:effectLst/>
                <a:latin typeface="Google Sans"/>
              </a:rPr>
              <a:t>You can apply for a car or motorbike learner's permit from age 16 and a moped learner's permit from age 15½</a:t>
            </a:r>
            <a:r>
              <a:rPr lang="en-AU" sz="2800" b="0" i="0" dirty="0">
                <a:solidFill>
                  <a:srgbClr val="202124"/>
                </a:solidFill>
                <a:effectLst/>
                <a:latin typeface="Google Sans"/>
              </a:rPr>
              <a:t>.</a:t>
            </a:r>
            <a:endParaRPr lang="en-AU" sz="2800" dirty="0"/>
          </a:p>
        </p:txBody>
      </p:sp>
      <p:pic>
        <p:nvPicPr>
          <p:cNvPr id="8" name="Picture 7" descr="Person in a car">
            <a:extLst>
              <a:ext uri="{FF2B5EF4-FFF2-40B4-BE49-F238E27FC236}">
                <a16:creationId xmlns:a16="http://schemas.microsoft.com/office/drawing/2014/main" id="{2DEC77D5-0151-B24F-2DFD-8AA9529187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2078" y="107968"/>
            <a:ext cx="4499453" cy="3019370"/>
          </a:xfrm>
          <a:prstGeom prst="rect">
            <a:avLst/>
          </a:prstGeom>
        </p:spPr>
      </p:pic>
      <p:sp>
        <p:nvSpPr>
          <p:cNvPr id="6" name="TextBox 5">
            <a:extLst>
              <a:ext uri="{FF2B5EF4-FFF2-40B4-BE49-F238E27FC236}">
                <a16:creationId xmlns:a16="http://schemas.microsoft.com/office/drawing/2014/main" id="{6CDB9EA6-3854-88CB-AF6B-9DB989C23628}"/>
              </a:ext>
            </a:extLst>
          </p:cNvPr>
          <p:cNvSpPr txBox="1"/>
          <p:nvPr/>
        </p:nvSpPr>
        <p:spPr>
          <a:xfrm>
            <a:off x="8329808" y="3150781"/>
            <a:ext cx="3909164" cy="3046988"/>
          </a:xfrm>
          <a:prstGeom prst="rect">
            <a:avLst/>
          </a:prstGeom>
          <a:noFill/>
        </p:spPr>
        <p:txBody>
          <a:bodyPr wrap="square" rtlCol="0">
            <a:spAutoFit/>
          </a:bodyPr>
          <a:lstStyle/>
          <a:p>
            <a:r>
              <a:rPr lang="en-US" sz="2400" i="1" dirty="0">
                <a:solidFill>
                  <a:srgbClr val="C00000"/>
                </a:solidFill>
              </a:rPr>
              <a:t>From a young person’s perspective, are these rules reasonable? Could they be changed in anyway?</a:t>
            </a:r>
          </a:p>
          <a:p>
            <a:endParaRPr lang="en-US" sz="2400" i="1" dirty="0">
              <a:solidFill>
                <a:srgbClr val="C00000"/>
              </a:solidFill>
            </a:endParaRPr>
          </a:p>
          <a:p>
            <a:r>
              <a:rPr lang="en-US" sz="2400" i="1" dirty="0">
                <a:solidFill>
                  <a:srgbClr val="C00000"/>
                </a:solidFill>
              </a:rPr>
              <a:t>What if you live in a remote area, should there be different rules to the city?</a:t>
            </a:r>
            <a:endParaRPr lang="en-AU" sz="2400" i="1" dirty="0">
              <a:solidFill>
                <a:srgbClr val="C00000"/>
              </a:solidFill>
            </a:endParaRPr>
          </a:p>
        </p:txBody>
      </p:sp>
    </p:spTree>
    <p:extLst>
      <p:ext uri="{BB962C8B-B14F-4D97-AF65-F5344CB8AC3E}">
        <p14:creationId xmlns:p14="http://schemas.microsoft.com/office/powerpoint/2010/main" val="393173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128B1E-CC2E-45E6-AFFF-C6B9BF9F6845}"/>
              </a:ext>
            </a:extLst>
          </p:cNvPr>
          <p:cNvPicPr>
            <a:picLocks noChangeAspect="1"/>
          </p:cNvPicPr>
          <p:nvPr/>
        </p:nvPicPr>
        <p:blipFill>
          <a:blip r:embed="rId3">
            <a:alphaModFix amt="35000"/>
          </a:blip>
          <a:stretch>
            <a:fillRect/>
          </a:stretch>
        </p:blipFill>
        <p:spPr>
          <a:xfrm>
            <a:off x="0" y="3048"/>
            <a:ext cx="12192000" cy="6851904"/>
          </a:xfrm>
          <a:prstGeom prst="rect">
            <a:avLst/>
          </a:prstGeom>
        </p:spPr>
      </p:pic>
      <p:sp>
        <p:nvSpPr>
          <p:cNvPr id="2" name="Rectangle 1"/>
          <p:cNvSpPr/>
          <p:nvPr/>
        </p:nvSpPr>
        <p:spPr>
          <a:xfrm>
            <a:off x="508821" y="104150"/>
            <a:ext cx="11105534" cy="523220"/>
          </a:xfrm>
          <a:prstGeom prst="rect">
            <a:avLst/>
          </a:prstGeom>
        </p:spPr>
        <p:txBody>
          <a:bodyPr wrap="square">
            <a:spAutoFit/>
          </a:bodyPr>
          <a:lstStyle/>
          <a:p>
            <a:r>
              <a:rPr lang="en-AU" sz="2800" dirty="0"/>
              <a:t>Worldwide, what is the leading cause of death of 16 to 19 year olds?</a:t>
            </a:r>
          </a:p>
        </p:txBody>
      </p:sp>
      <p:graphicFrame>
        <p:nvGraphicFramePr>
          <p:cNvPr id="4" name="Table 3">
            <a:extLst>
              <a:ext uri="{FF2B5EF4-FFF2-40B4-BE49-F238E27FC236}">
                <a16:creationId xmlns:a16="http://schemas.microsoft.com/office/drawing/2014/main" id="{D4B608A7-B69F-49C0-91AB-5A548A91C4B3}"/>
              </a:ext>
            </a:extLst>
          </p:cNvPr>
          <p:cNvGraphicFramePr>
            <a:graphicFrameLocks noGrp="1"/>
          </p:cNvGraphicFramePr>
          <p:nvPr>
            <p:extLst>
              <p:ext uri="{D42A27DB-BD31-4B8C-83A1-F6EECF244321}">
                <p14:modId xmlns:p14="http://schemas.microsoft.com/office/powerpoint/2010/main" val="911019542"/>
              </p:ext>
            </p:extLst>
          </p:nvPr>
        </p:nvGraphicFramePr>
        <p:xfrm>
          <a:off x="543233" y="800099"/>
          <a:ext cx="11105534" cy="5835831"/>
        </p:xfrm>
        <a:graphic>
          <a:graphicData uri="http://schemas.openxmlformats.org/drawingml/2006/table">
            <a:tbl>
              <a:tblPr firstRow="1" bandRow="1">
                <a:tableStyleId>{5940675A-B579-460E-94D1-54222C63F5DA}</a:tableStyleId>
              </a:tblPr>
              <a:tblGrid>
                <a:gridCol w="5552767">
                  <a:extLst>
                    <a:ext uri="{9D8B030D-6E8A-4147-A177-3AD203B41FA5}">
                      <a16:colId xmlns:a16="http://schemas.microsoft.com/office/drawing/2014/main" val="58131132"/>
                    </a:ext>
                  </a:extLst>
                </a:gridCol>
                <a:gridCol w="5552767">
                  <a:extLst>
                    <a:ext uri="{9D8B030D-6E8A-4147-A177-3AD203B41FA5}">
                      <a16:colId xmlns:a16="http://schemas.microsoft.com/office/drawing/2014/main" val="2400612442"/>
                    </a:ext>
                  </a:extLst>
                </a:gridCol>
              </a:tblGrid>
              <a:tr h="572141">
                <a:tc>
                  <a:txBody>
                    <a:bodyPr/>
                    <a:lstStyle/>
                    <a:p>
                      <a:pPr algn="ctr"/>
                      <a:r>
                        <a:rPr lang="en-US" sz="2400" b="1" dirty="0"/>
                        <a:t>Class’ opinion</a:t>
                      </a:r>
                      <a:endParaRPr lang="en-AU" sz="2400" b="1" dirty="0"/>
                    </a:p>
                  </a:txBody>
                  <a:tcPr/>
                </a:tc>
                <a:tc>
                  <a:txBody>
                    <a:bodyPr/>
                    <a:lstStyle/>
                    <a:p>
                      <a:pPr algn="ctr"/>
                      <a:r>
                        <a:rPr lang="en-US" sz="2400" b="1" dirty="0"/>
                        <a:t>Statistical facts</a:t>
                      </a:r>
                      <a:endParaRPr lang="en-AU" sz="2400" b="1" dirty="0"/>
                    </a:p>
                  </a:txBody>
                  <a:tcPr/>
                </a:tc>
                <a:extLst>
                  <a:ext uri="{0D108BD9-81ED-4DB2-BD59-A6C34878D82A}">
                    <a16:rowId xmlns:a16="http://schemas.microsoft.com/office/drawing/2014/main" val="3531311103"/>
                  </a:ext>
                </a:extLst>
              </a:tr>
              <a:tr h="5263690">
                <a:tc>
                  <a: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AU" dirty="0"/>
                    </a:p>
                  </a:txBody>
                  <a:tcPr/>
                </a:tc>
                <a:tc>
                  <a:txBody>
                    <a:bodyPr/>
                    <a:lstStyle/>
                    <a:p>
                      <a:endParaRPr lang="en-AU" sz="1000" dirty="0"/>
                    </a:p>
                  </a:txBody>
                  <a:tcPr/>
                </a:tc>
                <a:extLst>
                  <a:ext uri="{0D108BD9-81ED-4DB2-BD59-A6C34878D82A}">
                    <a16:rowId xmlns:a16="http://schemas.microsoft.com/office/drawing/2014/main" val="1017809923"/>
                  </a:ext>
                </a:extLst>
              </a:tr>
            </a:tbl>
          </a:graphicData>
        </a:graphic>
      </p:graphicFrame>
    </p:spTree>
    <p:extLst>
      <p:ext uri="{BB962C8B-B14F-4D97-AF65-F5344CB8AC3E}">
        <p14:creationId xmlns:p14="http://schemas.microsoft.com/office/powerpoint/2010/main" val="1635338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821" y="104150"/>
            <a:ext cx="11105534" cy="523220"/>
          </a:xfrm>
          <a:prstGeom prst="rect">
            <a:avLst/>
          </a:prstGeom>
        </p:spPr>
        <p:txBody>
          <a:bodyPr wrap="square">
            <a:spAutoFit/>
          </a:bodyPr>
          <a:lstStyle/>
          <a:p>
            <a:r>
              <a:rPr lang="en-AU" sz="2800" dirty="0"/>
              <a:t>Worldwide, what is the leading cause of death of 16 to 19 year olds?</a:t>
            </a:r>
          </a:p>
        </p:txBody>
      </p:sp>
      <p:graphicFrame>
        <p:nvGraphicFramePr>
          <p:cNvPr id="4" name="Table 3">
            <a:extLst>
              <a:ext uri="{FF2B5EF4-FFF2-40B4-BE49-F238E27FC236}">
                <a16:creationId xmlns:a16="http://schemas.microsoft.com/office/drawing/2014/main" id="{D4B608A7-B69F-49C0-91AB-5A548A91C4B3}"/>
              </a:ext>
            </a:extLst>
          </p:cNvPr>
          <p:cNvGraphicFramePr>
            <a:graphicFrameLocks noGrp="1"/>
          </p:cNvGraphicFramePr>
          <p:nvPr>
            <p:extLst>
              <p:ext uri="{D42A27DB-BD31-4B8C-83A1-F6EECF244321}">
                <p14:modId xmlns:p14="http://schemas.microsoft.com/office/powerpoint/2010/main" val="354456009"/>
              </p:ext>
            </p:extLst>
          </p:nvPr>
        </p:nvGraphicFramePr>
        <p:xfrm>
          <a:off x="543233" y="800099"/>
          <a:ext cx="11105534" cy="5835831"/>
        </p:xfrm>
        <a:graphic>
          <a:graphicData uri="http://schemas.openxmlformats.org/drawingml/2006/table">
            <a:tbl>
              <a:tblPr firstRow="1" bandRow="1">
                <a:tableStyleId>{5940675A-B579-460E-94D1-54222C63F5DA}</a:tableStyleId>
              </a:tblPr>
              <a:tblGrid>
                <a:gridCol w="5552767">
                  <a:extLst>
                    <a:ext uri="{9D8B030D-6E8A-4147-A177-3AD203B41FA5}">
                      <a16:colId xmlns:a16="http://schemas.microsoft.com/office/drawing/2014/main" val="58131132"/>
                    </a:ext>
                  </a:extLst>
                </a:gridCol>
                <a:gridCol w="5552767">
                  <a:extLst>
                    <a:ext uri="{9D8B030D-6E8A-4147-A177-3AD203B41FA5}">
                      <a16:colId xmlns:a16="http://schemas.microsoft.com/office/drawing/2014/main" val="2400612442"/>
                    </a:ext>
                  </a:extLst>
                </a:gridCol>
              </a:tblGrid>
              <a:tr h="572141">
                <a:tc>
                  <a:txBody>
                    <a:bodyPr/>
                    <a:lstStyle/>
                    <a:p>
                      <a:pPr algn="ctr"/>
                      <a:r>
                        <a:rPr lang="en-US" sz="2400" b="1" dirty="0"/>
                        <a:t>Class’ opinion</a:t>
                      </a:r>
                      <a:endParaRPr lang="en-AU" sz="2400" b="1" dirty="0"/>
                    </a:p>
                  </a:txBody>
                  <a:tcPr/>
                </a:tc>
                <a:tc>
                  <a:txBody>
                    <a:bodyPr/>
                    <a:lstStyle/>
                    <a:p>
                      <a:pPr algn="ctr"/>
                      <a:r>
                        <a:rPr lang="en-US" sz="2400" b="1" dirty="0"/>
                        <a:t>Statistical facts</a:t>
                      </a:r>
                      <a:endParaRPr lang="en-AU" sz="2400" b="1" dirty="0"/>
                    </a:p>
                  </a:txBody>
                  <a:tcPr/>
                </a:tc>
                <a:extLst>
                  <a:ext uri="{0D108BD9-81ED-4DB2-BD59-A6C34878D82A}">
                    <a16:rowId xmlns:a16="http://schemas.microsoft.com/office/drawing/2014/main" val="3531311103"/>
                  </a:ext>
                </a:extLst>
              </a:tr>
              <a:tr h="5263690">
                <a:tc>
                  <a: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AU" dirty="0"/>
                    </a:p>
                  </a:txBody>
                  <a:tcPr/>
                </a:tc>
                <a:tc>
                  <a:txBody>
                    <a:bodyPr/>
                    <a:lstStyle/>
                    <a:p>
                      <a:r>
                        <a:rPr lang="en-AU" sz="1800" b="0" i="0" u="none" strike="noStrike" kern="1200" dirty="0">
                          <a:solidFill>
                            <a:schemeClr val="tx1"/>
                          </a:solidFill>
                          <a:effectLst/>
                          <a:latin typeface="+mn-lt"/>
                          <a:ea typeface="+mn-ea"/>
                          <a:cs typeface="+mn-cs"/>
                        </a:rPr>
                        <a:t>Road injuries emerged as the leading cause of global deaths among adolescents aged 15 to 19 years with a death rate of 14.4 per 100,000 population. </a:t>
                      </a:r>
                    </a:p>
                    <a:p>
                      <a:r>
                        <a:rPr lang="en-AU" sz="1000" dirty="0">
                          <a:hlinkClick r:id="rId3"/>
                        </a:rPr>
                        <a:t>https://www.statista.com/statistics/708766/leading-causes-of-death-ages-15-to-19-years-globally/</a:t>
                      </a:r>
                      <a:endParaRPr lang="en-AU" sz="1000" dirty="0"/>
                    </a:p>
                    <a:p>
                      <a:endParaRPr lang="en-AU" sz="1000" dirty="0"/>
                    </a:p>
                  </a:txBody>
                  <a:tcPr/>
                </a:tc>
                <a:extLst>
                  <a:ext uri="{0D108BD9-81ED-4DB2-BD59-A6C34878D82A}">
                    <a16:rowId xmlns:a16="http://schemas.microsoft.com/office/drawing/2014/main" val="1017809923"/>
                  </a:ext>
                </a:extLst>
              </a:tr>
            </a:tbl>
          </a:graphicData>
        </a:graphic>
      </p:graphicFrame>
      <p:pic>
        <p:nvPicPr>
          <p:cNvPr id="7" name="Picture 6">
            <a:extLst>
              <a:ext uri="{FF2B5EF4-FFF2-40B4-BE49-F238E27FC236}">
                <a16:creationId xmlns:a16="http://schemas.microsoft.com/office/drawing/2014/main" id="{06A475BA-E3D9-45AC-A4C5-08733B77C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732587"/>
            <a:ext cx="5518355" cy="3903343"/>
          </a:xfrm>
          <a:prstGeom prst="rect">
            <a:avLst/>
          </a:prstGeom>
        </p:spPr>
      </p:pic>
      <p:pic>
        <p:nvPicPr>
          <p:cNvPr id="3" name="Picture 2">
            <a:extLst>
              <a:ext uri="{FF2B5EF4-FFF2-40B4-BE49-F238E27FC236}">
                <a16:creationId xmlns:a16="http://schemas.microsoft.com/office/drawing/2014/main" id="{ADF4C1B8-7808-43C4-A7AF-B9B0CDD837C9}"/>
              </a:ext>
            </a:extLst>
          </p:cNvPr>
          <p:cNvPicPr>
            <a:picLocks noChangeAspect="1"/>
          </p:cNvPicPr>
          <p:nvPr/>
        </p:nvPicPr>
        <p:blipFill>
          <a:blip r:embed="rId5"/>
          <a:stretch>
            <a:fillRect/>
          </a:stretch>
        </p:blipFill>
        <p:spPr>
          <a:xfrm>
            <a:off x="0" y="3048"/>
            <a:ext cx="12192000" cy="6851904"/>
          </a:xfrm>
          <a:prstGeom prst="rect">
            <a:avLst/>
          </a:prstGeom>
        </p:spPr>
      </p:pic>
    </p:spTree>
    <p:extLst>
      <p:ext uri="{BB962C8B-B14F-4D97-AF65-F5344CB8AC3E}">
        <p14:creationId xmlns:p14="http://schemas.microsoft.com/office/powerpoint/2010/main" val="3468086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2959" y="175120"/>
            <a:ext cx="11220995" cy="954107"/>
          </a:xfrm>
          <a:prstGeom prst="rect">
            <a:avLst/>
          </a:prstGeom>
        </p:spPr>
        <p:txBody>
          <a:bodyPr wrap="square">
            <a:spAutoFit/>
          </a:bodyPr>
          <a:lstStyle/>
          <a:p>
            <a:r>
              <a:rPr lang="en-AU" sz="2800" dirty="0"/>
              <a:t>What age group in Australia do you think is the most at risk of being involved in a motor vehicle accident?</a:t>
            </a:r>
          </a:p>
        </p:txBody>
      </p:sp>
      <p:graphicFrame>
        <p:nvGraphicFramePr>
          <p:cNvPr id="3" name="Table 2">
            <a:extLst>
              <a:ext uri="{FF2B5EF4-FFF2-40B4-BE49-F238E27FC236}">
                <a16:creationId xmlns:a16="http://schemas.microsoft.com/office/drawing/2014/main" id="{8C3BB252-1094-485F-8B1D-76B8CD966D14}"/>
              </a:ext>
            </a:extLst>
          </p:cNvPr>
          <p:cNvGraphicFramePr>
            <a:graphicFrameLocks noGrp="1"/>
          </p:cNvGraphicFramePr>
          <p:nvPr>
            <p:extLst>
              <p:ext uri="{D42A27DB-BD31-4B8C-83A1-F6EECF244321}">
                <p14:modId xmlns:p14="http://schemas.microsoft.com/office/powerpoint/2010/main" val="4274811443"/>
              </p:ext>
            </p:extLst>
          </p:nvPr>
        </p:nvGraphicFramePr>
        <p:xfrm>
          <a:off x="543233" y="1193731"/>
          <a:ext cx="11105534" cy="5391694"/>
        </p:xfrm>
        <a:graphic>
          <a:graphicData uri="http://schemas.openxmlformats.org/drawingml/2006/table">
            <a:tbl>
              <a:tblPr firstRow="1" bandRow="1">
                <a:tableStyleId>{5940675A-B579-460E-94D1-54222C63F5DA}</a:tableStyleId>
              </a:tblPr>
              <a:tblGrid>
                <a:gridCol w="5552767">
                  <a:extLst>
                    <a:ext uri="{9D8B030D-6E8A-4147-A177-3AD203B41FA5}">
                      <a16:colId xmlns:a16="http://schemas.microsoft.com/office/drawing/2014/main" val="58131132"/>
                    </a:ext>
                  </a:extLst>
                </a:gridCol>
                <a:gridCol w="5552767">
                  <a:extLst>
                    <a:ext uri="{9D8B030D-6E8A-4147-A177-3AD203B41FA5}">
                      <a16:colId xmlns:a16="http://schemas.microsoft.com/office/drawing/2014/main" val="2400612442"/>
                    </a:ext>
                  </a:extLst>
                </a:gridCol>
              </a:tblGrid>
              <a:tr h="528598">
                <a:tc>
                  <a:txBody>
                    <a:bodyPr/>
                    <a:lstStyle/>
                    <a:p>
                      <a:pPr algn="ctr"/>
                      <a:r>
                        <a:rPr lang="en-US" sz="2400" b="1" dirty="0"/>
                        <a:t>Class’ opinion</a:t>
                      </a:r>
                      <a:endParaRPr lang="en-AU" sz="2400" b="1" dirty="0"/>
                    </a:p>
                  </a:txBody>
                  <a:tcPr/>
                </a:tc>
                <a:tc>
                  <a:txBody>
                    <a:bodyPr/>
                    <a:lstStyle/>
                    <a:p>
                      <a:pPr algn="ctr"/>
                      <a:r>
                        <a:rPr lang="en-US" sz="2400" b="1" dirty="0"/>
                        <a:t>Statistical facts</a:t>
                      </a:r>
                      <a:endParaRPr lang="en-AU" sz="2400" b="1" dirty="0"/>
                    </a:p>
                  </a:txBody>
                  <a:tcPr/>
                </a:tc>
                <a:extLst>
                  <a:ext uri="{0D108BD9-81ED-4DB2-BD59-A6C34878D82A}">
                    <a16:rowId xmlns:a16="http://schemas.microsoft.com/office/drawing/2014/main" val="3531311103"/>
                  </a:ext>
                </a:extLst>
              </a:tr>
              <a:tr h="4863096">
                <a:tc>
                  <a: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AU" dirty="0"/>
                    </a:p>
                  </a:txBody>
                  <a:tcPr/>
                </a:tc>
                <a:tc>
                  <a:txBody>
                    <a:bodyPr/>
                    <a:lstStyle/>
                    <a:p>
                      <a:endParaRPr lang="en-AU" sz="1200" dirty="0"/>
                    </a:p>
                  </a:txBody>
                  <a:tcPr/>
                </a:tc>
                <a:extLst>
                  <a:ext uri="{0D108BD9-81ED-4DB2-BD59-A6C34878D82A}">
                    <a16:rowId xmlns:a16="http://schemas.microsoft.com/office/drawing/2014/main" val="1017809923"/>
                  </a:ext>
                </a:extLst>
              </a:tr>
            </a:tbl>
          </a:graphicData>
        </a:graphic>
      </p:graphicFrame>
      <p:pic>
        <p:nvPicPr>
          <p:cNvPr id="4" name="Picture 3">
            <a:extLst>
              <a:ext uri="{FF2B5EF4-FFF2-40B4-BE49-F238E27FC236}">
                <a16:creationId xmlns:a16="http://schemas.microsoft.com/office/drawing/2014/main" id="{B8EDFE80-8160-4916-B7AC-118C3C5421B8}"/>
              </a:ext>
            </a:extLst>
          </p:cNvPr>
          <p:cNvPicPr>
            <a:picLocks noChangeAspect="1"/>
          </p:cNvPicPr>
          <p:nvPr/>
        </p:nvPicPr>
        <p:blipFill>
          <a:blip r:embed="rId3"/>
          <a:stretch>
            <a:fillRect/>
          </a:stretch>
        </p:blipFill>
        <p:spPr>
          <a:xfrm>
            <a:off x="0" y="3048"/>
            <a:ext cx="12192000" cy="6851904"/>
          </a:xfrm>
          <a:prstGeom prst="rect">
            <a:avLst/>
          </a:prstGeom>
        </p:spPr>
      </p:pic>
    </p:spTree>
    <p:extLst>
      <p:ext uri="{BB962C8B-B14F-4D97-AF65-F5344CB8AC3E}">
        <p14:creationId xmlns:p14="http://schemas.microsoft.com/office/powerpoint/2010/main" val="1950000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DB287D-8968-4BD7-BFE9-212F0F3ABC82}"/>
              </a:ext>
            </a:extLst>
          </p:cNvPr>
          <p:cNvPicPr>
            <a:picLocks noChangeAspect="1"/>
          </p:cNvPicPr>
          <p:nvPr/>
        </p:nvPicPr>
        <p:blipFill>
          <a:blip r:embed="rId3">
            <a:alphaModFix amt="35000"/>
          </a:blip>
          <a:stretch>
            <a:fillRect/>
          </a:stretch>
        </p:blipFill>
        <p:spPr>
          <a:xfrm>
            <a:off x="0" y="3048"/>
            <a:ext cx="12192000" cy="6851904"/>
          </a:xfrm>
          <a:prstGeom prst="rect">
            <a:avLst/>
          </a:prstGeom>
        </p:spPr>
      </p:pic>
      <p:sp>
        <p:nvSpPr>
          <p:cNvPr id="2" name="Rectangle 1"/>
          <p:cNvSpPr/>
          <p:nvPr/>
        </p:nvSpPr>
        <p:spPr>
          <a:xfrm>
            <a:off x="822959" y="175120"/>
            <a:ext cx="11220995" cy="954107"/>
          </a:xfrm>
          <a:prstGeom prst="rect">
            <a:avLst/>
          </a:prstGeom>
        </p:spPr>
        <p:txBody>
          <a:bodyPr wrap="square">
            <a:spAutoFit/>
          </a:bodyPr>
          <a:lstStyle/>
          <a:p>
            <a:r>
              <a:rPr lang="en-AU" sz="2800" dirty="0"/>
              <a:t>What age group in Australia do you think is the most at risk of being involved in a motor vehicle accident?</a:t>
            </a:r>
          </a:p>
        </p:txBody>
      </p:sp>
      <p:graphicFrame>
        <p:nvGraphicFramePr>
          <p:cNvPr id="3" name="Table 2">
            <a:extLst>
              <a:ext uri="{FF2B5EF4-FFF2-40B4-BE49-F238E27FC236}">
                <a16:creationId xmlns:a16="http://schemas.microsoft.com/office/drawing/2014/main" id="{8C3BB252-1094-485F-8B1D-76B8CD966D14}"/>
              </a:ext>
            </a:extLst>
          </p:cNvPr>
          <p:cNvGraphicFramePr>
            <a:graphicFrameLocks noGrp="1"/>
          </p:cNvGraphicFramePr>
          <p:nvPr>
            <p:extLst>
              <p:ext uri="{D42A27DB-BD31-4B8C-83A1-F6EECF244321}">
                <p14:modId xmlns:p14="http://schemas.microsoft.com/office/powerpoint/2010/main" val="3298993455"/>
              </p:ext>
            </p:extLst>
          </p:nvPr>
        </p:nvGraphicFramePr>
        <p:xfrm>
          <a:off x="543233" y="1129227"/>
          <a:ext cx="11105534" cy="5391694"/>
        </p:xfrm>
        <a:graphic>
          <a:graphicData uri="http://schemas.openxmlformats.org/drawingml/2006/table">
            <a:tbl>
              <a:tblPr firstRow="1" bandRow="1">
                <a:tableStyleId>{5940675A-B579-460E-94D1-54222C63F5DA}</a:tableStyleId>
              </a:tblPr>
              <a:tblGrid>
                <a:gridCol w="5552767">
                  <a:extLst>
                    <a:ext uri="{9D8B030D-6E8A-4147-A177-3AD203B41FA5}">
                      <a16:colId xmlns:a16="http://schemas.microsoft.com/office/drawing/2014/main" val="58131132"/>
                    </a:ext>
                  </a:extLst>
                </a:gridCol>
                <a:gridCol w="5552767">
                  <a:extLst>
                    <a:ext uri="{9D8B030D-6E8A-4147-A177-3AD203B41FA5}">
                      <a16:colId xmlns:a16="http://schemas.microsoft.com/office/drawing/2014/main" val="2400612442"/>
                    </a:ext>
                  </a:extLst>
                </a:gridCol>
              </a:tblGrid>
              <a:tr h="528598">
                <a:tc>
                  <a:txBody>
                    <a:bodyPr/>
                    <a:lstStyle/>
                    <a:p>
                      <a:pPr algn="ctr"/>
                      <a:r>
                        <a:rPr lang="en-US" sz="2400" b="1" dirty="0"/>
                        <a:t>Class’ opinion</a:t>
                      </a:r>
                      <a:endParaRPr lang="en-AU" sz="2400" b="1" dirty="0"/>
                    </a:p>
                  </a:txBody>
                  <a:tcPr/>
                </a:tc>
                <a:tc>
                  <a:txBody>
                    <a:bodyPr/>
                    <a:lstStyle/>
                    <a:p>
                      <a:pPr algn="ctr"/>
                      <a:r>
                        <a:rPr lang="en-US" sz="2400" b="1" dirty="0"/>
                        <a:t>Statistical facts</a:t>
                      </a:r>
                      <a:endParaRPr lang="en-AU" sz="2400" b="1" dirty="0"/>
                    </a:p>
                  </a:txBody>
                  <a:tcPr/>
                </a:tc>
                <a:extLst>
                  <a:ext uri="{0D108BD9-81ED-4DB2-BD59-A6C34878D82A}">
                    <a16:rowId xmlns:a16="http://schemas.microsoft.com/office/drawing/2014/main" val="3531311103"/>
                  </a:ext>
                </a:extLst>
              </a:tr>
              <a:tr h="4863096">
                <a:tc>
                  <a: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AU" dirty="0"/>
                    </a:p>
                  </a:txBody>
                  <a:tcPr/>
                </a:tc>
                <a:tc>
                  <a:txBody>
                    <a:bodyPr/>
                    <a:lstStyle/>
                    <a:p>
                      <a:r>
                        <a:rPr lang="en-US" sz="1800" dirty="0"/>
                        <a:t>Despite a dramatic reduction in accidents and deaths over the past decade, drivers between the ages 18 – 25 are the most at risk in being in a motor accident. </a:t>
                      </a:r>
                    </a:p>
                    <a:p>
                      <a:endParaRPr lang="en-US" sz="1800" b="0" i="0" u="none" strike="noStrike" kern="1200" dirty="0">
                        <a:solidFill>
                          <a:schemeClr val="tx1"/>
                        </a:solidFill>
                        <a:effectLst/>
                        <a:latin typeface="+mn-lt"/>
                        <a:ea typeface="+mn-ea"/>
                        <a:cs typeface="+mn-cs"/>
                      </a:endParaRPr>
                    </a:p>
                    <a:p>
                      <a:r>
                        <a:rPr lang="en-AU" sz="1800" b="0" i="0" u="none" strike="noStrike" kern="1200" dirty="0">
                          <a:solidFill>
                            <a:schemeClr val="tx1"/>
                          </a:solidFill>
                          <a:effectLst/>
                          <a:latin typeface="+mn-lt"/>
                          <a:ea typeface="+mn-ea"/>
                          <a:cs typeface="+mn-cs"/>
                        </a:rPr>
                        <a:t>Under 25s are more likely to drink alcohol and drive, drive while fatigued, ignore speed restrictions, become distracted and own aging vehicles with poor crash safety performance.</a:t>
                      </a:r>
                    </a:p>
                    <a:p>
                      <a:r>
                        <a:rPr lang="en-AU" sz="1200" dirty="0">
                          <a:hlinkClick r:id="rId4"/>
                        </a:rPr>
                        <a:t>https://www.finder.com.au/young-drivers-nsw-most-at-risk-most-dangerous</a:t>
                      </a:r>
                      <a:endParaRPr lang="en-AU" sz="1200" dirty="0"/>
                    </a:p>
                    <a:p>
                      <a:endParaRPr lang="en-AU" sz="1200" dirty="0"/>
                    </a:p>
                  </a:txBody>
                  <a:tcPr/>
                </a:tc>
                <a:extLst>
                  <a:ext uri="{0D108BD9-81ED-4DB2-BD59-A6C34878D82A}">
                    <a16:rowId xmlns:a16="http://schemas.microsoft.com/office/drawing/2014/main" val="1017809923"/>
                  </a:ext>
                </a:extLst>
              </a:tr>
            </a:tbl>
          </a:graphicData>
        </a:graphic>
      </p:graphicFrame>
    </p:spTree>
    <p:extLst>
      <p:ext uri="{BB962C8B-B14F-4D97-AF65-F5344CB8AC3E}">
        <p14:creationId xmlns:p14="http://schemas.microsoft.com/office/powerpoint/2010/main" val="487187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1257" y="175120"/>
            <a:ext cx="11665132" cy="954107"/>
          </a:xfrm>
          <a:prstGeom prst="rect">
            <a:avLst/>
          </a:prstGeom>
        </p:spPr>
        <p:txBody>
          <a:bodyPr wrap="square">
            <a:spAutoFit/>
          </a:bodyPr>
          <a:lstStyle/>
          <a:p>
            <a:r>
              <a:rPr lang="en-AU" sz="2800" dirty="0"/>
              <a:t>If you are a teenager on your P plates how much more likely is it that you will crash, compared to other drivers?</a:t>
            </a:r>
          </a:p>
        </p:txBody>
      </p:sp>
      <p:graphicFrame>
        <p:nvGraphicFramePr>
          <p:cNvPr id="3" name="Table 2">
            <a:extLst>
              <a:ext uri="{FF2B5EF4-FFF2-40B4-BE49-F238E27FC236}">
                <a16:creationId xmlns:a16="http://schemas.microsoft.com/office/drawing/2014/main" id="{765E6EFA-4B72-4474-8D7A-BD87DEFCD08E}"/>
              </a:ext>
            </a:extLst>
          </p:cNvPr>
          <p:cNvGraphicFramePr>
            <a:graphicFrameLocks noGrp="1"/>
          </p:cNvGraphicFramePr>
          <p:nvPr>
            <p:extLst>
              <p:ext uri="{D42A27DB-BD31-4B8C-83A1-F6EECF244321}">
                <p14:modId xmlns:p14="http://schemas.microsoft.com/office/powerpoint/2010/main" val="2491630861"/>
              </p:ext>
            </p:extLst>
          </p:nvPr>
        </p:nvGraphicFramePr>
        <p:xfrm>
          <a:off x="543233" y="1129227"/>
          <a:ext cx="11105534" cy="5391694"/>
        </p:xfrm>
        <a:graphic>
          <a:graphicData uri="http://schemas.openxmlformats.org/drawingml/2006/table">
            <a:tbl>
              <a:tblPr firstRow="1" bandRow="1">
                <a:tableStyleId>{5940675A-B579-460E-94D1-54222C63F5DA}</a:tableStyleId>
              </a:tblPr>
              <a:tblGrid>
                <a:gridCol w="5552767">
                  <a:extLst>
                    <a:ext uri="{9D8B030D-6E8A-4147-A177-3AD203B41FA5}">
                      <a16:colId xmlns:a16="http://schemas.microsoft.com/office/drawing/2014/main" val="58131132"/>
                    </a:ext>
                  </a:extLst>
                </a:gridCol>
                <a:gridCol w="5552767">
                  <a:extLst>
                    <a:ext uri="{9D8B030D-6E8A-4147-A177-3AD203B41FA5}">
                      <a16:colId xmlns:a16="http://schemas.microsoft.com/office/drawing/2014/main" val="2400612442"/>
                    </a:ext>
                  </a:extLst>
                </a:gridCol>
              </a:tblGrid>
              <a:tr h="528598">
                <a:tc>
                  <a:txBody>
                    <a:bodyPr/>
                    <a:lstStyle/>
                    <a:p>
                      <a:pPr algn="ctr"/>
                      <a:r>
                        <a:rPr lang="en-US" sz="2400" b="1" dirty="0"/>
                        <a:t>Class’ opinion</a:t>
                      </a:r>
                      <a:endParaRPr lang="en-AU" sz="2400" b="1" dirty="0"/>
                    </a:p>
                  </a:txBody>
                  <a:tcPr/>
                </a:tc>
                <a:tc>
                  <a:txBody>
                    <a:bodyPr/>
                    <a:lstStyle/>
                    <a:p>
                      <a:pPr algn="ctr"/>
                      <a:r>
                        <a:rPr lang="en-US" sz="2400" b="1" dirty="0"/>
                        <a:t>Statistical facts</a:t>
                      </a:r>
                      <a:endParaRPr lang="en-AU" sz="2400" b="1" dirty="0"/>
                    </a:p>
                  </a:txBody>
                  <a:tcPr/>
                </a:tc>
                <a:extLst>
                  <a:ext uri="{0D108BD9-81ED-4DB2-BD59-A6C34878D82A}">
                    <a16:rowId xmlns:a16="http://schemas.microsoft.com/office/drawing/2014/main" val="3531311103"/>
                  </a:ext>
                </a:extLst>
              </a:tr>
              <a:tr h="4863096">
                <a:tc>
                  <a: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AU" dirty="0"/>
                    </a:p>
                  </a:txBody>
                  <a:tcPr/>
                </a:tc>
                <a:tc>
                  <a:txBody>
                    <a:bodyPr/>
                    <a:lstStyle/>
                    <a:p>
                      <a:endParaRPr lang="en-AU" sz="1200" dirty="0"/>
                    </a:p>
                  </a:txBody>
                  <a:tcPr/>
                </a:tc>
                <a:extLst>
                  <a:ext uri="{0D108BD9-81ED-4DB2-BD59-A6C34878D82A}">
                    <a16:rowId xmlns:a16="http://schemas.microsoft.com/office/drawing/2014/main" val="1017809923"/>
                  </a:ext>
                </a:extLst>
              </a:tr>
            </a:tbl>
          </a:graphicData>
        </a:graphic>
      </p:graphicFrame>
      <p:pic>
        <p:nvPicPr>
          <p:cNvPr id="4" name="Picture 3">
            <a:extLst>
              <a:ext uri="{FF2B5EF4-FFF2-40B4-BE49-F238E27FC236}">
                <a16:creationId xmlns:a16="http://schemas.microsoft.com/office/drawing/2014/main" id="{1AB289C5-EBA3-4886-B783-9B4F3986D0F3}"/>
              </a:ext>
            </a:extLst>
          </p:cNvPr>
          <p:cNvPicPr>
            <a:picLocks noChangeAspect="1"/>
          </p:cNvPicPr>
          <p:nvPr/>
        </p:nvPicPr>
        <p:blipFill>
          <a:blip r:embed="rId3">
            <a:alphaModFix amt="35000"/>
          </a:blip>
          <a:stretch>
            <a:fillRect/>
          </a:stretch>
        </p:blipFill>
        <p:spPr>
          <a:xfrm>
            <a:off x="0" y="3048"/>
            <a:ext cx="12192000" cy="6851904"/>
          </a:xfrm>
          <a:prstGeom prst="rect">
            <a:avLst/>
          </a:prstGeom>
        </p:spPr>
      </p:pic>
    </p:spTree>
    <p:extLst>
      <p:ext uri="{BB962C8B-B14F-4D97-AF65-F5344CB8AC3E}">
        <p14:creationId xmlns:p14="http://schemas.microsoft.com/office/powerpoint/2010/main" val="4017856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1EB017-524A-4FF4-901A-EDE46C0A1089}"/>
              </a:ext>
            </a:extLst>
          </p:cNvPr>
          <p:cNvPicPr>
            <a:picLocks noChangeAspect="1"/>
          </p:cNvPicPr>
          <p:nvPr/>
        </p:nvPicPr>
        <p:blipFill>
          <a:blip r:embed="rId3"/>
          <a:stretch>
            <a:fillRect/>
          </a:stretch>
        </p:blipFill>
        <p:spPr>
          <a:xfrm>
            <a:off x="0" y="3048"/>
            <a:ext cx="12192000" cy="6851904"/>
          </a:xfrm>
          <a:prstGeom prst="rect">
            <a:avLst/>
          </a:prstGeom>
        </p:spPr>
      </p:pic>
      <p:sp>
        <p:nvSpPr>
          <p:cNvPr id="2" name="Rectangle 1"/>
          <p:cNvSpPr/>
          <p:nvPr/>
        </p:nvSpPr>
        <p:spPr>
          <a:xfrm>
            <a:off x="261257" y="175120"/>
            <a:ext cx="11665132" cy="954107"/>
          </a:xfrm>
          <a:prstGeom prst="rect">
            <a:avLst/>
          </a:prstGeom>
        </p:spPr>
        <p:txBody>
          <a:bodyPr wrap="square">
            <a:spAutoFit/>
          </a:bodyPr>
          <a:lstStyle/>
          <a:p>
            <a:r>
              <a:rPr lang="en-AU" sz="2800" dirty="0"/>
              <a:t>If you are a teenager on your P plates how much more likely is it that you will crash, compared to other drivers?</a:t>
            </a:r>
          </a:p>
        </p:txBody>
      </p:sp>
      <p:graphicFrame>
        <p:nvGraphicFramePr>
          <p:cNvPr id="3" name="Table 2">
            <a:extLst>
              <a:ext uri="{FF2B5EF4-FFF2-40B4-BE49-F238E27FC236}">
                <a16:creationId xmlns:a16="http://schemas.microsoft.com/office/drawing/2014/main" id="{765E6EFA-4B72-4474-8D7A-BD87DEFCD08E}"/>
              </a:ext>
            </a:extLst>
          </p:cNvPr>
          <p:cNvGraphicFramePr>
            <a:graphicFrameLocks noGrp="1"/>
          </p:cNvGraphicFramePr>
          <p:nvPr>
            <p:extLst>
              <p:ext uri="{D42A27DB-BD31-4B8C-83A1-F6EECF244321}">
                <p14:modId xmlns:p14="http://schemas.microsoft.com/office/powerpoint/2010/main" val="2503911076"/>
              </p:ext>
            </p:extLst>
          </p:nvPr>
        </p:nvGraphicFramePr>
        <p:xfrm>
          <a:off x="543233" y="1129227"/>
          <a:ext cx="11105534" cy="5391694"/>
        </p:xfrm>
        <a:graphic>
          <a:graphicData uri="http://schemas.openxmlformats.org/drawingml/2006/table">
            <a:tbl>
              <a:tblPr firstRow="1" bandRow="1">
                <a:tableStyleId>{5940675A-B579-460E-94D1-54222C63F5DA}</a:tableStyleId>
              </a:tblPr>
              <a:tblGrid>
                <a:gridCol w="5552767">
                  <a:extLst>
                    <a:ext uri="{9D8B030D-6E8A-4147-A177-3AD203B41FA5}">
                      <a16:colId xmlns:a16="http://schemas.microsoft.com/office/drawing/2014/main" val="58131132"/>
                    </a:ext>
                  </a:extLst>
                </a:gridCol>
                <a:gridCol w="5552767">
                  <a:extLst>
                    <a:ext uri="{9D8B030D-6E8A-4147-A177-3AD203B41FA5}">
                      <a16:colId xmlns:a16="http://schemas.microsoft.com/office/drawing/2014/main" val="2400612442"/>
                    </a:ext>
                  </a:extLst>
                </a:gridCol>
              </a:tblGrid>
              <a:tr h="528598">
                <a:tc>
                  <a:txBody>
                    <a:bodyPr/>
                    <a:lstStyle/>
                    <a:p>
                      <a:pPr algn="ctr"/>
                      <a:r>
                        <a:rPr lang="en-US" sz="2400" b="1" dirty="0"/>
                        <a:t>Class’ opinion</a:t>
                      </a:r>
                      <a:endParaRPr lang="en-AU" sz="2400" b="1" dirty="0"/>
                    </a:p>
                  </a:txBody>
                  <a:tcPr/>
                </a:tc>
                <a:tc>
                  <a:txBody>
                    <a:bodyPr/>
                    <a:lstStyle/>
                    <a:p>
                      <a:pPr algn="ctr"/>
                      <a:r>
                        <a:rPr lang="en-US" sz="2400" b="1" dirty="0"/>
                        <a:t>Statistical facts</a:t>
                      </a:r>
                      <a:endParaRPr lang="en-AU" sz="2400" b="1" dirty="0"/>
                    </a:p>
                  </a:txBody>
                  <a:tcPr/>
                </a:tc>
                <a:extLst>
                  <a:ext uri="{0D108BD9-81ED-4DB2-BD59-A6C34878D82A}">
                    <a16:rowId xmlns:a16="http://schemas.microsoft.com/office/drawing/2014/main" val="3531311103"/>
                  </a:ext>
                </a:extLst>
              </a:tr>
              <a:tr h="4863096">
                <a:tc>
                  <a: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AU" dirty="0"/>
                    </a:p>
                  </a:txBody>
                  <a:tcPr/>
                </a:tc>
                <a:tc>
                  <a:txBody>
                    <a:bodyPr/>
                    <a:lstStyle/>
                    <a:p>
                      <a:r>
                        <a:rPr lang="en-AU" sz="1800" b="0" i="0" u="none" strike="noStrike" kern="1200" dirty="0">
                          <a:solidFill>
                            <a:schemeClr val="tx1"/>
                          </a:solidFill>
                          <a:effectLst/>
                          <a:latin typeface="+mn-lt"/>
                          <a:ea typeface="+mn-ea"/>
                          <a:cs typeface="+mn-cs"/>
                        </a:rPr>
                        <a:t>Drivers on their P’s are </a:t>
                      </a:r>
                      <a:r>
                        <a:rPr lang="en-AU" sz="1800" b="1" i="0" u="none" strike="noStrike" kern="1200" dirty="0">
                          <a:solidFill>
                            <a:schemeClr val="tx1"/>
                          </a:solidFill>
                          <a:effectLst/>
                          <a:latin typeface="+mn-lt"/>
                          <a:ea typeface="+mn-ea"/>
                          <a:cs typeface="+mn-cs"/>
                        </a:rPr>
                        <a:t>30 times </a:t>
                      </a:r>
                      <a:r>
                        <a:rPr lang="en-AU" sz="1800" b="0" i="0" u="none" strike="noStrike" kern="1200" dirty="0">
                          <a:solidFill>
                            <a:schemeClr val="tx1"/>
                          </a:solidFill>
                          <a:effectLst/>
                          <a:latin typeface="+mn-lt"/>
                          <a:ea typeface="+mn-ea"/>
                          <a:cs typeface="+mn-cs"/>
                        </a:rPr>
                        <a:t>more likely to crash than other drivers (including drivers on their L plates). P plate drivers are at greatest risk of crashing or being injured in the first six to twelve months of probationary driving.</a:t>
                      </a:r>
                    </a:p>
                    <a:p>
                      <a:r>
                        <a:rPr lang="en-AU" sz="1800" b="0" i="0" u="none" strike="noStrike" kern="1200" dirty="0">
                          <a:solidFill>
                            <a:schemeClr val="tx1"/>
                          </a:solidFill>
                          <a:effectLst/>
                          <a:latin typeface="+mn-lt"/>
                          <a:ea typeface="+mn-ea"/>
                          <a:cs typeface="+mn-cs"/>
                        </a:rPr>
                        <a:t> </a:t>
                      </a:r>
                      <a:r>
                        <a:rPr lang="en-AU" sz="1100" b="0" i="0" u="none" strike="noStrike" kern="1200" dirty="0">
                          <a:solidFill>
                            <a:schemeClr val="tx1"/>
                          </a:solidFill>
                          <a:effectLst/>
                          <a:latin typeface="+mn-lt"/>
                          <a:ea typeface="+mn-ea"/>
                          <a:cs typeface="+mn-cs"/>
                          <a:hlinkClick r:id="rId4"/>
                        </a:rPr>
                        <a:t>https://www.tac.vic.gov.au/road-safety/safe-driving/parents/helping-p-plate-drivers/your-child-has-their-p-plates</a:t>
                      </a:r>
                      <a:endParaRPr lang="en-AU" sz="1100" b="0" i="0" u="none" strike="noStrike" kern="1200" dirty="0">
                        <a:solidFill>
                          <a:schemeClr val="tx1"/>
                        </a:solidFill>
                        <a:effectLst/>
                        <a:latin typeface="+mn-lt"/>
                        <a:ea typeface="+mn-ea"/>
                        <a:cs typeface="+mn-cs"/>
                      </a:endParaRPr>
                    </a:p>
                    <a:p>
                      <a:endParaRPr lang="en-AU" sz="1200" dirty="0"/>
                    </a:p>
                  </a:txBody>
                  <a:tcPr/>
                </a:tc>
                <a:extLst>
                  <a:ext uri="{0D108BD9-81ED-4DB2-BD59-A6C34878D82A}">
                    <a16:rowId xmlns:a16="http://schemas.microsoft.com/office/drawing/2014/main" val="1017809923"/>
                  </a:ext>
                </a:extLst>
              </a:tr>
            </a:tbl>
          </a:graphicData>
        </a:graphic>
      </p:graphicFrame>
    </p:spTree>
    <p:extLst>
      <p:ext uri="{BB962C8B-B14F-4D97-AF65-F5344CB8AC3E}">
        <p14:creationId xmlns:p14="http://schemas.microsoft.com/office/powerpoint/2010/main" val="603239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77413" y="1045882"/>
            <a:ext cx="7801052" cy="4601883"/>
          </a:xfrm>
          <a:prstGeom prst="rect">
            <a:avLst/>
          </a:prstGeom>
        </p:spPr>
      </p:pic>
      <p:sp>
        <p:nvSpPr>
          <p:cNvPr id="7" name="Rectangle 6"/>
          <p:cNvSpPr/>
          <p:nvPr/>
        </p:nvSpPr>
        <p:spPr>
          <a:xfrm>
            <a:off x="7503458" y="2453342"/>
            <a:ext cx="1270000" cy="388471"/>
          </a:xfrm>
          <a:prstGeom prst="rect">
            <a:avLst/>
          </a:prstGeom>
          <a:solidFill>
            <a:srgbClr val="7030A0"/>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Rectangle 7"/>
          <p:cNvSpPr/>
          <p:nvPr/>
        </p:nvSpPr>
        <p:spPr>
          <a:xfrm>
            <a:off x="2535382" y="3189801"/>
            <a:ext cx="665019" cy="224120"/>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p:cNvSpPr txBox="1"/>
          <p:nvPr/>
        </p:nvSpPr>
        <p:spPr>
          <a:xfrm>
            <a:off x="1524000" y="6006353"/>
            <a:ext cx="9144000" cy="400110"/>
          </a:xfrm>
          <a:prstGeom prst="rect">
            <a:avLst/>
          </a:prstGeom>
          <a:noFill/>
        </p:spPr>
        <p:txBody>
          <a:bodyPr wrap="square" rtlCol="0">
            <a:spAutoFit/>
          </a:bodyPr>
          <a:lstStyle/>
          <a:p>
            <a:pPr algn="ctr"/>
            <a:r>
              <a:rPr lang="en-US" sz="2000" b="1" dirty="0">
                <a:latin typeface="Century Gothic" panose="020B0502020202020204" pitchFamily="34" charset="0"/>
              </a:rPr>
              <a:t>Principal – Home – Student (You) – Peers (Friends) – School – Teacher  </a:t>
            </a:r>
          </a:p>
        </p:txBody>
      </p:sp>
      <p:sp>
        <p:nvSpPr>
          <p:cNvPr id="13" name="TextBox 12"/>
          <p:cNvSpPr txBox="1"/>
          <p:nvPr/>
        </p:nvSpPr>
        <p:spPr>
          <a:xfrm>
            <a:off x="1524000" y="358589"/>
            <a:ext cx="9144000" cy="461665"/>
          </a:xfrm>
          <a:prstGeom prst="rect">
            <a:avLst/>
          </a:prstGeom>
          <a:noFill/>
        </p:spPr>
        <p:txBody>
          <a:bodyPr wrap="square" rtlCol="0">
            <a:spAutoFit/>
          </a:bodyPr>
          <a:lstStyle/>
          <a:p>
            <a:pPr algn="ctr"/>
            <a:r>
              <a:rPr lang="en-US" sz="2400" b="1" dirty="0">
                <a:latin typeface="Century Gothic" panose="020B0502020202020204" pitchFamily="34" charset="0"/>
              </a:rPr>
              <a:t>Who decides how successful you can be at school? </a:t>
            </a:r>
          </a:p>
        </p:txBody>
      </p:sp>
      <p:sp>
        <p:nvSpPr>
          <p:cNvPr id="2" name="Rectangle 1">
            <a:extLst>
              <a:ext uri="{FF2B5EF4-FFF2-40B4-BE49-F238E27FC236}">
                <a16:creationId xmlns:a16="http://schemas.microsoft.com/office/drawing/2014/main" id="{694A685A-6BDC-479E-AD4C-86E542F9DB61}"/>
              </a:ext>
            </a:extLst>
          </p:cNvPr>
          <p:cNvSpPr/>
          <p:nvPr/>
        </p:nvSpPr>
        <p:spPr>
          <a:xfrm>
            <a:off x="3723341" y="1773383"/>
            <a:ext cx="1117600" cy="290945"/>
          </a:xfrm>
          <a:prstGeom prst="rect">
            <a:avLst/>
          </a:prstGeom>
          <a:solidFill>
            <a:srgbClr val="CC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
        <p:nvSpPr>
          <p:cNvPr id="14" name="Rectangle 13">
            <a:extLst>
              <a:ext uri="{FF2B5EF4-FFF2-40B4-BE49-F238E27FC236}">
                <a16:creationId xmlns:a16="http://schemas.microsoft.com/office/drawing/2014/main" id="{098CE987-9A1C-4480-B33E-50361458282C}"/>
              </a:ext>
            </a:extLst>
          </p:cNvPr>
          <p:cNvSpPr/>
          <p:nvPr/>
        </p:nvSpPr>
        <p:spPr>
          <a:xfrm>
            <a:off x="3200409" y="3674716"/>
            <a:ext cx="665019" cy="224120"/>
          </a:xfrm>
          <a:prstGeom prst="rect">
            <a:avLst/>
          </a:prstGeom>
          <a:solidFill>
            <a:srgbClr val="F262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5BC52C57-5458-44B4-80FE-F1FF9DE7E36F}"/>
              </a:ext>
            </a:extLst>
          </p:cNvPr>
          <p:cNvSpPr/>
          <p:nvPr/>
        </p:nvSpPr>
        <p:spPr>
          <a:xfrm>
            <a:off x="3865428" y="4154936"/>
            <a:ext cx="845118" cy="242772"/>
          </a:xfrm>
          <a:prstGeom prst="rect">
            <a:avLst/>
          </a:prstGeom>
          <a:solidFill>
            <a:srgbClr val="FFFF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77805794-6661-4124-A7E5-41E41E25CBA0}"/>
              </a:ext>
            </a:extLst>
          </p:cNvPr>
          <p:cNvSpPr/>
          <p:nvPr/>
        </p:nvSpPr>
        <p:spPr>
          <a:xfrm>
            <a:off x="4872728" y="4538844"/>
            <a:ext cx="1015455" cy="251287"/>
          </a:xfrm>
          <a:prstGeom prst="rect">
            <a:avLst/>
          </a:prstGeom>
          <a:solidFill>
            <a:srgbClr val="00CC9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8303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3850" y="174547"/>
            <a:ext cx="11764789" cy="954107"/>
          </a:xfrm>
          <a:prstGeom prst="rect">
            <a:avLst/>
          </a:prstGeom>
        </p:spPr>
        <p:txBody>
          <a:bodyPr wrap="square">
            <a:spAutoFit/>
          </a:bodyPr>
          <a:lstStyle/>
          <a:p>
            <a:r>
              <a:rPr lang="en-AU" sz="2800" dirty="0"/>
              <a:t>Who is most likely to be injured or killed in a car crash caused by a teenager driving?</a:t>
            </a:r>
          </a:p>
        </p:txBody>
      </p:sp>
      <p:graphicFrame>
        <p:nvGraphicFramePr>
          <p:cNvPr id="3" name="Table 2">
            <a:extLst>
              <a:ext uri="{FF2B5EF4-FFF2-40B4-BE49-F238E27FC236}">
                <a16:creationId xmlns:a16="http://schemas.microsoft.com/office/drawing/2014/main" id="{410E48B6-5C90-4BF9-888C-FDCB1C99463E}"/>
              </a:ext>
            </a:extLst>
          </p:cNvPr>
          <p:cNvGraphicFramePr>
            <a:graphicFrameLocks noGrp="1"/>
          </p:cNvGraphicFramePr>
          <p:nvPr>
            <p:extLst>
              <p:ext uri="{D42A27DB-BD31-4B8C-83A1-F6EECF244321}">
                <p14:modId xmlns:p14="http://schemas.microsoft.com/office/powerpoint/2010/main" val="3656067630"/>
              </p:ext>
            </p:extLst>
          </p:nvPr>
        </p:nvGraphicFramePr>
        <p:xfrm>
          <a:off x="543233" y="1270882"/>
          <a:ext cx="11105534" cy="5391694"/>
        </p:xfrm>
        <a:graphic>
          <a:graphicData uri="http://schemas.openxmlformats.org/drawingml/2006/table">
            <a:tbl>
              <a:tblPr firstRow="1" bandRow="1">
                <a:tableStyleId>{5940675A-B579-460E-94D1-54222C63F5DA}</a:tableStyleId>
              </a:tblPr>
              <a:tblGrid>
                <a:gridCol w="5552767">
                  <a:extLst>
                    <a:ext uri="{9D8B030D-6E8A-4147-A177-3AD203B41FA5}">
                      <a16:colId xmlns:a16="http://schemas.microsoft.com/office/drawing/2014/main" val="58131132"/>
                    </a:ext>
                  </a:extLst>
                </a:gridCol>
                <a:gridCol w="5552767">
                  <a:extLst>
                    <a:ext uri="{9D8B030D-6E8A-4147-A177-3AD203B41FA5}">
                      <a16:colId xmlns:a16="http://schemas.microsoft.com/office/drawing/2014/main" val="2400612442"/>
                    </a:ext>
                  </a:extLst>
                </a:gridCol>
              </a:tblGrid>
              <a:tr h="528598">
                <a:tc>
                  <a:txBody>
                    <a:bodyPr/>
                    <a:lstStyle/>
                    <a:p>
                      <a:pPr algn="ctr"/>
                      <a:r>
                        <a:rPr lang="en-US" sz="2400" b="1" dirty="0"/>
                        <a:t>Class’ opinion</a:t>
                      </a:r>
                      <a:endParaRPr lang="en-AU" sz="2400" b="1" dirty="0"/>
                    </a:p>
                  </a:txBody>
                  <a:tcPr/>
                </a:tc>
                <a:tc>
                  <a:txBody>
                    <a:bodyPr/>
                    <a:lstStyle/>
                    <a:p>
                      <a:pPr algn="ctr"/>
                      <a:r>
                        <a:rPr lang="en-US" sz="2400" b="1" dirty="0"/>
                        <a:t>Statistical facts</a:t>
                      </a:r>
                      <a:endParaRPr lang="en-AU" sz="2400" b="1" dirty="0"/>
                    </a:p>
                  </a:txBody>
                  <a:tcPr/>
                </a:tc>
                <a:extLst>
                  <a:ext uri="{0D108BD9-81ED-4DB2-BD59-A6C34878D82A}">
                    <a16:rowId xmlns:a16="http://schemas.microsoft.com/office/drawing/2014/main" val="3531311103"/>
                  </a:ext>
                </a:extLst>
              </a:tr>
              <a:tr h="4863096">
                <a:tc>
                  <a: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AU" dirty="0"/>
                    </a:p>
                  </a:txBody>
                  <a:tcPr/>
                </a:tc>
                <a:tc>
                  <a:txBody>
                    <a:bodyPr/>
                    <a:lstStyle/>
                    <a:p>
                      <a:endParaRPr lang="en-AU" sz="1200" dirty="0"/>
                    </a:p>
                  </a:txBody>
                  <a:tcPr/>
                </a:tc>
                <a:extLst>
                  <a:ext uri="{0D108BD9-81ED-4DB2-BD59-A6C34878D82A}">
                    <a16:rowId xmlns:a16="http://schemas.microsoft.com/office/drawing/2014/main" val="1017809923"/>
                  </a:ext>
                </a:extLst>
              </a:tr>
            </a:tbl>
          </a:graphicData>
        </a:graphic>
      </p:graphicFrame>
      <p:pic>
        <p:nvPicPr>
          <p:cNvPr id="4" name="Picture 3">
            <a:extLst>
              <a:ext uri="{FF2B5EF4-FFF2-40B4-BE49-F238E27FC236}">
                <a16:creationId xmlns:a16="http://schemas.microsoft.com/office/drawing/2014/main" id="{57911B77-096D-4C14-AEED-279DF758B9AC}"/>
              </a:ext>
            </a:extLst>
          </p:cNvPr>
          <p:cNvPicPr>
            <a:picLocks noChangeAspect="1"/>
          </p:cNvPicPr>
          <p:nvPr/>
        </p:nvPicPr>
        <p:blipFill>
          <a:blip r:embed="rId3"/>
          <a:stretch>
            <a:fillRect/>
          </a:stretch>
        </p:blipFill>
        <p:spPr>
          <a:xfrm>
            <a:off x="0" y="3048"/>
            <a:ext cx="12192000" cy="6851904"/>
          </a:xfrm>
          <a:prstGeom prst="rect">
            <a:avLst/>
          </a:prstGeom>
        </p:spPr>
      </p:pic>
    </p:spTree>
    <p:extLst>
      <p:ext uri="{BB962C8B-B14F-4D97-AF65-F5344CB8AC3E}">
        <p14:creationId xmlns:p14="http://schemas.microsoft.com/office/powerpoint/2010/main" val="1500428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3850" y="174547"/>
            <a:ext cx="11764789" cy="954107"/>
          </a:xfrm>
          <a:prstGeom prst="rect">
            <a:avLst/>
          </a:prstGeom>
        </p:spPr>
        <p:txBody>
          <a:bodyPr wrap="square">
            <a:spAutoFit/>
          </a:bodyPr>
          <a:lstStyle/>
          <a:p>
            <a:r>
              <a:rPr lang="en-AU" sz="2800" dirty="0"/>
              <a:t>Who is most likely to be injured or killed in a car crash caused by a teenager driving?</a:t>
            </a:r>
          </a:p>
        </p:txBody>
      </p:sp>
      <p:graphicFrame>
        <p:nvGraphicFramePr>
          <p:cNvPr id="3" name="Table 2">
            <a:extLst>
              <a:ext uri="{FF2B5EF4-FFF2-40B4-BE49-F238E27FC236}">
                <a16:creationId xmlns:a16="http://schemas.microsoft.com/office/drawing/2014/main" id="{410E48B6-5C90-4BF9-888C-FDCB1C99463E}"/>
              </a:ext>
            </a:extLst>
          </p:cNvPr>
          <p:cNvGraphicFramePr>
            <a:graphicFrameLocks noGrp="1"/>
          </p:cNvGraphicFramePr>
          <p:nvPr>
            <p:extLst>
              <p:ext uri="{D42A27DB-BD31-4B8C-83A1-F6EECF244321}">
                <p14:modId xmlns:p14="http://schemas.microsoft.com/office/powerpoint/2010/main" val="352050654"/>
              </p:ext>
            </p:extLst>
          </p:nvPr>
        </p:nvGraphicFramePr>
        <p:xfrm>
          <a:off x="543233" y="1270882"/>
          <a:ext cx="11105534" cy="5391694"/>
        </p:xfrm>
        <a:graphic>
          <a:graphicData uri="http://schemas.openxmlformats.org/drawingml/2006/table">
            <a:tbl>
              <a:tblPr firstRow="1" bandRow="1">
                <a:tableStyleId>{5940675A-B579-460E-94D1-54222C63F5DA}</a:tableStyleId>
              </a:tblPr>
              <a:tblGrid>
                <a:gridCol w="5552767">
                  <a:extLst>
                    <a:ext uri="{9D8B030D-6E8A-4147-A177-3AD203B41FA5}">
                      <a16:colId xmlns:a16="http://schemas.microsoft.com/office/drawing/2014/main" val="58131132"/>
                    </a:ext>
                  </a:extLst>
                </a:gridCol>
                <a:gridCol w="5552767">
                  <a:extLst>
                    <a:ext uri="{9D8B030D-6E8A-4147-A177-3AD203B41FA5}">
                      <a16:colId xmlns:a16="http://schemas.microsoft.com/office/drawing/2014/main" val="2400612442"/>
                    </a:ext>
                  </a:extLst>
                </a:gridCol>
              </a:tblGrid>
              <a:tr h="528598">
                <a:tc>
                  <a:txBody>
                    <a:bodyPr/>
                    <a:lstStyle/>
                    <a:p>
                      <a:pPr algn="ctr"/>
                      <a:r>
                        <a:rPr lang="en-US" sz="2400" b="1" dirty="0"/>
                        <a:t>Class’ opinion</a:t>
                      </a:r>
                      <a:endParaRPr lang="en-AU" sz="2400" b="1" dirty="0"/>
                    </a:p>
                  </a:txBody>
                  <a:tcPr/>
                </a:tc>
                <a:tc>
                  <a:txBody>
                    <a:bodyPr/>
                    <a:lstStyle/>
                    <a:p>
                      <a:pPr algn="ctr"/>
                      <a:r>
                        <a:rPr lang="en-US" sz="2400" b="1" dirty="0"/>
                        <a:t>Statistical facts</a:t>
                      </a:r>
                      <a:endParaRPr lang="en-AU" sz="2400" b="1" dirty="0"/>
                    </a:p>
                  </a:txBody>
                  <a:tcPr/>
                </a:tc>
                <a:extLst>
                  <a:ext uri="{0D108BD9-81ED-4DB2-BD59-A6C34878D82A}">
                    <a16:rowId xmlns:a16="http://schemas.microsoft.com/office/drawing/2014/main" val="3531311103"/>
                  </a:ext>
                </a:extLst>
              </a:tr>
              <a:tr h="4863096">
                <a:tc>
                  <a: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AU" dirty="0"/>
                    </a:p>
                  </a:txBody>
                  <a:tcPr/>
                </a:tc>
                <a:tc>
                  <a:txBody>
                    <a:bodyPr/>
                    <a:lstStyle/>
                    <a:p>
                      <a:r>
                        <a:rPr lang="en-AU" sz="1800" dirty="0"/>
                        <a:t>“The vast majority of people that are injured and killed when a teen driver is behind the wheel is someone other than the teen.” (Spokesperson for the AAA)</a:t>
                      </a:r>
                    </a:p>
                    <a:p>
                      <a:r>
                        <a:rPr lang="en-AU" sz="1200" dirty="0">
                          <a:hlinkClick r:id="rId3"/>
                        </a:rPr>
                        <a:t>https://www.today.com/health/teens-far-more-likely-be-involved-fatal-crashes-t112226</a:t>
                      </a:r>
                      <a:endParaRPr lang="en-AU" sz="1200" dirty="0"/>
                    </a:p>
                    <a:p>
                      <a:endParaRPr lang="en-US" sz="1200" dirty="0"/>
                    </a:p>
                    <a:p>
                      <a:r>
                        <a:rPr lang="en-US" sz="1800" dirty="0"/>
                        <a:t>T</a:t>
                      </a:r>
                      <a:r>
                        <a:rPr lang="en-AU" sz="1800" dirty="0"/>
                        <a:t>his can include other drivers, passengers, pedestrians and bicycle riders. Statistically,</a:t>
                      </a:r>
                      <a:r>
                        <a:rPr lang="en-AU" sz="1800" b="0" i="0" u="none" strike="noStrike" kern="1200" dirty="0">
                          <a:solidFill>
                            <a:schemeClr val="tx1"/>
                          </a:solidFill>
                          <a:effectLst/>
                          <a:latin typeface="+mn-lt"/>
                          <a:ea typeface="+mn-ea"/>
                          <a:cs typeface="+mn-cs"/>
                        </a:rPr>
                        <a:t> the crash risk doubles when teens drive one peer passenger and triples with two or more teen passengers.</a:t>
                      </a:r>
                      <a:r>
                        <a:rPr lang="en-AU" sz="1800" dirty="0"/>
                        <a:t> </a:t>
                      </a:r>
                    </a:p>
                    <a:p>
                      <a:r>
                        <a:rPr lang="en-AU" sz="1200" dirty="0">
                          <a:hlinkClick r:id="rId4"/>
                        </a:rPr>
                        <a:t>https://www.teendriversource.org/teen-crash-risks-prevention/distracted-driving/peer-passengers</a:t>
                      </a:r>
                      <a:endParaRPr lang="en-AU" sz="1200" dirty="0"/>
                    </a:p>
                    <a:p>
                      <a:endParaRPr lang="en-AU" sz="1200" dirty="0"/>
                    </a:p>
                  </a:txBody>
                  <a:tcPr/>
                </a:tc>
                <a:extLst>
                  <a:ext uri="{0D108BD9-81ED-4DB2-BD59-A6C34878D82A}">
                    <a16:rowId xmlns:a16="http://schemas.microsoft.com/office/drawing/2014/main" val="1017809923"/>
                  </a:ext>
                </a:extLst>
              </a:tr>
            </a:tbl>
          </a:graphicData>
        </a:graphic>
      </p:graphicFrame>
      <p:pic>
        <p:nvPicPr>
          <p:cNvPr id="4" name="Picture 3">
            <a:extLst>
              <a:ext uri="{FF2B5EF4-FFF2-40B4-BE49-F238E27FC236}">
                <a16:creationId xmlns:a16="http://schemas.microsoft.com/office/drawing/2014/main" id="{88DCBFAC-C6AA-4F3F-B206-AC1EE74F7F81}"/>
              </a:ext>
            </a:extLst>
          </p:cNvPr>
          <p:cNvPicPr>
            <a:picLocks noChangeAspect="1"/>
          </p:cNvPicPr>
          <p:nvPr/>
        </p:nvPicPr>
        <p:blipFill>
          <a:blip r:embed="rId5"/>
          <a:stretch>
            <a:fillRect/>
          </a:stretch>
        </p:blipFill>
        <p:spPr>
          <a:xfrm>
            <a:off x="0" y="3048"/>
            <a:ext cx="12192000" cy="6851904"/>
          </a:xfrm>
          <a:prstGeom prst="rect">
            <a:avLst/>
          </a:prstGeom>
        </p:spPr>
      </p:pic>
    </p:spTree>
    <p:extLst>
      <p:ext uri="{BB962C8B-B14F-4D97-AF65-F5344CB8AC3E}">
        <p14:creationId xmlns:p14="http://schemas.microsoft.com/office/powerpoint/2010/main" val="3981660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77413" y="1045882"/>
            <a:ext cx="7801052" cy="4601883"/>
          </a:xfrm>
          <a:prstGeom prst="rect">
            <a:avLst/>
          </a:prstGeom>
        </p:spPr>
      </p:pic>
      <p:sp>
        <p:nvSpPr>
          <p:cNvPr id="12" name="TextBox 11"/>
          <p:cNvSpPr txBox="1"/>
          <p:nvPr/>
        </p:nvSpPr>
        <p:spPr>
          <a:xfrm>
            <a:off x="1524000" y="6006353"/>
            <a:ext cx="9144000" cy="400110"/>
          </a:xfrm>
          <a:prstGeom prst="rect">
            <a:avLst/>
          </a:prstGeom>
          <a:noFill/>
        </p:spPr>
        <p:txBody>
          <a:bodyPr wrap="square" rtlCol="0">
            <a:spAutoFit/>
          </a:bodyPr>
          <a:lstStyle/>
          <a:p>
            <a:pPr algn="ctr"/>
            <a:r>
              <a:rPr lang="en-US" sz="2000" b="1" dirty="0">
                <a:latin typeface="Century Gothic" panose="020B0502020202020204" pitchFamily="34" charset="0"/>
              </a:rPr>
              <a:t>Principal – Home – Student (You) – Peers (Friends) – School – Teacher  </a:t>
            </a:r>
          </a:p>
        </p:txBody>
      </p:sp>
      <p:sp>
        <p:nvSpPr>
          <p:cNvPr id="13" name="TextBox 12"/>
          <p:cNvSpPr txBox="1"/>
          <p:nvPr/>
        </p:nvSpPr>
        <p:spPr>
          <a:xfrm>
            <a:off x="1524000" y="358589"/>
            <a:ext cx="9144000" cy="461665"/>
          </a:xfrm>
          <a:prstGeom prst="rect">
            <a:avLst/>
          </a:prstGeom>
          <a:noFill/>
        </p:spPr>
        <p:txBody>
          <a:bodyPr wrap="square" rtlCol="0">
            <a:spAutoFit/>
          </a:bodyPr>
          <a:lstStyle/>
          <a:p>
            <a:pPr algn="ctr"/>
            <a:r>
              <a:rPr lang="en-US" sz="2400" b="1" dirty="0">
                <a:latin typeface="Century Gothic" panose="020B0502020202020204" pitchFamily="34" charset="0"/>
              </a:rPr>
              <a:t>Who decides how successful you can be at school? </a:t>
            </a:r>
          </a:p>
        </p:txBody>
      </p:sp>
      <p:sp>
        <p:nvSpPr>
          <p:cNvPr id="2" name="Rectangle 1">
            <a:extLst>
              <a:ext uri="{FF2B5EF4-FFF2-40B4-BE49-F238E27FC236}">
                <a16:creationId xmlns:a16="http://schemas.microsoft.com/office/drawing/2014/main" id="{77C39454-699A-45FC-8C6F-A25DBC6980F8}"/>
              </a:ext>
            </a:extLst>
          </p:cNvPr>
          <p:cNvSpPr/>
          <p:nvPr/>
        </p:nvSpPr>
        <p:spPr>
          <a:xfrm>
            <a:off x="6913155" y="2846872"/>
            <a:ext cx="2294218" cy="923330"/>
          </a:xfrm>
          <a:prstGeom prst="rect">
            <a:avLst/>
          </a:prstGeom>
        </p:spPr>
        <p:txBody>
          <a:bodyPr wrap="none">
            <a:spAutoFit/>
          </a:bodyPr>
          <a:lstStyle/>
          <a:p>
            <a:r>
              <a:rPr lang="en-US" b="1" dirty="0">
                <a:solidFill>
                  <a:schemeClr val="bg1"/>
                </a:solidFill>
                <a:latin typeface="Century Gothic" panose="020B0502020202020204" pitchFamily="34" charset="0"/>
              </a:rPr>
              <a:t>You are the most  </a:t>
            </a:r>
          </a:p>
          <a:p>
            <a:r>
              <a:rPr lang="en-US" b="1" dirty="0">
                <a:solidFill>
                  <a:schemeClr val="bg1"/>
                </a:solidFill>
                <a:latin typeface="Century Gothic" panose="020B0502020202020204" pitchFamily="34" charset="0"/>
              </a:rPr>
              <a:t>powerful person in </a:t>
            </a:r>
          </a:p>
          <a:p>
            <a:r>
              <a:rPr lang="en-US" b="1" dirty="0">
                <a:solidFill>
                  <a:schemeClr val="bg1"/>
                </a:solidFill>
                <a:latin typeface="Century Gothic" panose="020B0502020202020204" pitchFamily="34" charset="0"/>
              </a:rPr>
              <a:t>your life</a:t>
            </a:r>
            <a:endParaRPr lang="en-AU" dirty="0">
              <a:solidFill>
                <a:schemeClr val="bg1"/>
              </a:solidFill>
            </a:endParaRPr>
          </a:p>
        </p:txBody>
      </p:sp>
    </p:spTree>
    <p:extLst>
      <p:ext uri="{BB962C8B-B14F-4D97-AF65-F5344CB8AC3E}">
        <p14:creationId xmlns:p14="http://schemas.microsoft.com/office/powerpoint/2010/main" val="341079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879195" y="3640389"/>
            <a:ext cx="4433610" cy="2615411"/>
          </a:xfrm>
          <a:prstGeom prst="rect">
            <a:avLst/>
          </a:prstGeom>
        </p:spPr>
      </p:pic>
      <p:sp>
        <p:nvSpPr>
          <p:cNvPr id="12" name="TextBox 11"/>
          <p:cNvSpPr txBox="1"/>
          <p:nvPr/>
        </p:nvSpPr>
        <p:spPr>
          <a:xfrm>
            <a:off x="1524000" y="1325132"/>
            <a:ext cx="9144000" cy="584775"/>
          </a:xfrm>
          <a:prstGeom prst="rect">
            <a:avLst/>
          </a:prstGeom>
          <a:noFill/>
        </p:spPr>
        <p:txBody>
          <a:bodyPr wrap="square" rtlCol="0">
            <a:spAutoFit/>
          </a:bodyPr>
          <a:lstStyle/>
          <a:p>
            <a:pPr algn="ctr"/>
            <a:r>
              <a:rPr lang="en-US" sz="3200" b="1" dirty="0"/>
              <a:t>Intelligence	Effort	Talent</a:t>
            </a:r>
          </a:p>
        </p:txBody>
      </p:sp>
      <p:sp>
        <p:nvSpPr>
          <p:cNvPr id="13" name="TextBox 12"/>
          <p:cNvSpPr txBox="1"/>
          <p:nvPr/>
        </p:nvSpPr>
        <p:spPr>
          <a:xfrm>
            <a:off x="1524000" y="358589"/>
            <a:ext cx="9144000" cy="461665"/>
          </a:xfrm>
          <a:prstGeom prst="rect">
            <a:avLst/>
          </a:prstGeom>
          <a:noFill/>
        </p:spPr>
        <p:txBody>
          <a:bodyPr wrap="square" rtlCol="0">
            <a:spAutoFit/>
          </a:bodyPr>
          <a:lstStyle/>
          <a:p>
            <a:pPr algn="ctr"/>
            <a:r>
              <a:rPr lang="en-US" sz="2400" b="1" dirty="0">
                <a:latin typeface="Century Gothic" panose="020B0502020202020204" pitchFamily="34" charset="0"/>
              </a:rPr>
              <a:t>What decides how successful you can be at school? </a:t>
            </a:r>
          </a:p>
        </p:txBody>
      </p:sp>
    </p:spTree>
    <p:extLst>
      <p:ext uri="{BB962C8B-B14F-4D97-AF65-F5344CB8AC3E}">
        <p14:creationId xmlns:p14="http://schemas.microsoft.com/office/powerpoint/2010/main" val="2444560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879195" y="3640389"/>
            <a:ext cx="4433610" cy="2615411"/>
          </a:xfrm>
          <a:prstGeom prst="rect">
            <a:avLst/>
          </a:prstGeom>
        </p:spPr>
      </p:pic>
      <p:sp>
        <p:nvSpPr>
          <p:cNvPr id="12" name="TextBox 11"/>
          <p:cNvSpPr txBox="1"/>
          <p:nvPr/>
        </p:nvSpPr>
        <p:spPr>
          <a:xfrm>
            <a:off x="1524000" y="1174820"/>
            <a:ext cx="9144000" cy="769441"/>
          </a:xfrm>
          <a:prstGeom prst="rect">
            <a:avLst/>
          </a:prstGeom>
          <a:noFill/>
        </p:spPr>
        <p:txBody>
          <a:bodyPr wrap="square" rtlCol="0">
            <a:spAutoFit/>
          </a:bodyPr>
          <a:lstStyle/>
          <a:p>
            <a:pPr algn="ctr"/>
            <a:r>
              <a:rPr lang="en-US" sz="3200" b="1" dirty="0"/>
              <a:t>Intelligence	</a:t>
            </a:r>
            <a:r>
              <a:rPr lang="en-US" sz="4400" b="1" dirty="0">
                <a:solidFill>
                  <a:srgbClr val="7030A0"/>
                </a:solidFill>
              </a:rPr>
              <a:t>EFFORT</a:t>
            </a:r>
            <a:r>
              <a:rPr lang="en-US" sz="3200" b="1" dirty="0"/>
              <a:t>		Talent</a:t>
            </a:r>
          </a:p>
        </p:txBody>
      </p:sp>
      <p:sp>
        <p:nvSpPr>
          <p:cNvPr id="13" name="TextBox 12"/>
          <p:cNvSpPr txBox="1"/>
          <p:nvPr/>
        </p:nvSpPr>
        <p:spPr>
          <a:xfrm>
            <a:off x="1524000" y="358589"/>
            <a:ext cx="9144000" cy="461665"/>
          </a:xfrm>
          <a:prstGeom prst="rect">
            <a:avLst/>
          </a:prstGeom>
          <a:noFill/>
        </p:spPr>
        <p:txBody>
          <a:bodyPr wrap="square" rtlCol="0">
            <a:spAutoFit/>
          </a:bodyPr>
          <a:lstStyle/>
          <a:p>
            <a:pPr algn="ctr"/>
            <a:r>
              <a:rPr lang="en-US" sz="2400" b="1" dirty="0">
                <a:latin typeface="Century Gothic" panose="020B0502020202020204" pitchFamily="34" charset="0"/>
              </a:rPr>
              <a:t>What decides how successful you can be at school? </a:t>
            </a:r>
          </a:p>
        </p:txBody>
      </p:sp>
    </p:spTree>
    <p:extLst>
      <p:ext uri="{BB962C8B-B14F-4D97-AF65-F5344CB8AC3E}">
        <p14:creationId xmlns:p14="http://schemas.microsoft.com/office/powerpoint/2010/main" val="1104656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8914" y="1020670"/>
            <a:ext cx="5084069" cy="5084069"/>
          </a:xfrm>
          <a:prstGeom prst="rect">
            <a:avLst/>
          </a:prstGeom>
        </p:spPr>
      </p:pic>
      <p:sp>
        <p:nvSpPr>
          <p:cNvPr id="3" name="TextBox 2">
            <a:extLst>
              <a:ext uri="{FF2B5EF4-FFF2-40B4-BE49-F238E27FC236}">
                <a16:creationId xmlns:a16="http://schemas.microsoft.com/office/drawing/2014/main" id="{AE3F8AA7-0B8A-4181-A91A-4025C4507C95}"/>
              </a:ext>
            </a:extLst>
          </p:cNvPr>
          <p:cNvSpPr txBox="1"/>
          <p:nvPr/>
        </p:nvSpPr>
        <p:spPr>
          <a:xfrm>
            <a:off x="1524000" y="358588"/>
            <a:ext cx="9144000" cy="523220"/>
          </a:xfrm>
          <a:prstGeom prst="rect">
            <a:avLst/>
          </a:prstGeom>
          <a:noFill/>
        </p:spPr>
        <p:txBody>
          <a:bodyPr wrap="square" rtlCol="0">
            <a:spAutoFit/>
          </a:bodyPr>
          <a:lstStyle/>
          <a:p>
            <a:pPr algn="ctr"/>
            <a:r>
              <a:rPr lang="en-US" sz="2800" b="1" dirty="0">
                <a:solidFill>
                  <a:srgbClr val="FF0000"/>
                </a:solidFill>
                <a:latin typeface="Century Gothic" panose="020B0502020202020204" pitchFamily="34" charset="0"/>
              </a:rPr>
              <a:t>EFFORT is when you CHOOSE to </a:t>
            </a:r>
          </a:p>
        </p:txBody>
      </p:sp>
      <p:sp>
        <p:nvSpPr>
          <p:cNvPr id="5" name="TextBox 4">
            <a:extLst>
              <a:ext uri="{FF2B5EF4-FFF2-40B4-BE49-F238E27FC236}">
                <a16:creationId xmlns:a16="http://schemas.microsoft.com/office/drawing/2014/main" id="{BC373408-7BAF-4D77-8BA7-55EC606E41B0}"/>
              </a:ext>
            </a:extLst>
          </p:cNvPr>
          <p:cNvSpPr txBox="1"/>
          <p:nvPr/>
        </p:nvSpPr>
        <p:spPr>
          <a:xfrm>
            <a:off x="1687033" y="6222280"/>
            <a:ext cx="9144000" cy="523220"/>
          </a:xfrm>
          <a:prstGeom prst="rect">
            <a:avLst/>
          </a:prstGeom>
          <a:noFill/>
        </p:spPr>
        <p:txBody>
          <a:bodyPr wrap="square" rtlCol="0">
            <a:spAutoFit/>
          </a:bodyPr>
          <a:lstStyle/>
          <a:p>
            <a:pPr algn="ctr"/>
            <a:r>
              <a:rPr lang="en-US" sz="2800" b="1" dirty="0">
                <a:solidFill>
                  <a:srgbClr val="FF0000"/>
                </a:solidFill>
                <a:latin typeface="Century Gothic" panose="020B0502020202020204" pitchFamily="34" charset="0"/>
              </a:rPr>
              <a:t>on your work </a:t>
            </a:r>
          </a:p>
        </p:txBody>
      </p:sp>
    </p:spTree>
    <p:extLst>
      <p:ext uri="{BB962C8B-B14F-4D97-AF65-F5344CB8AC3E}">
        <p14:creationId xmlns:p14="http://schemas.microsoft.com/office/powerpoint/2010/main" val="3520968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E6B14A-DE73-E6B5-3F4A-2B957E13FE60}"/>
              </a:ext>
            </a:extLst>
          </p:cNvPr>
          <p:cNvPicPr>
            <a:picLocks noChangeAspect="1"/>
          </p:cNvPicPr>
          <p:nvPr/>
        </p:nvPicPr>
        <p:blipFill rotWithShape="1">
          <a:blip r:embed="rId3"/>
          <a:srcRect t="1826"/>
          <a:stretch/>
        </p:blipFill>
        <p:spPr>
          <a:xfrm>
            <a:off x="-28809" y="90936"/>
            <a:ext cx="3333226" cy="4908517"/>
          </a:xfrm>
          <a:prstGeom prst="rect">
            <a:avLst/>
          </a:prstGeom>
        </p:spPr>
      </p:pic>
      <p:sp>
        <p:nvSpPr>
          <p:cNvPr id="2" name="TextBox 1">
            <a:extLst>
              <a:ext uri="{FF2B5EF4-FFF2-40B4-BE49-F238E27FC236}">
                <a16:creationId xmlns:a16="http://schemas.microsoft.com/office/drawing/2014/main" id="{0D4F77B3-BD6C-2A6E-DD0E-43A87651AF03}"/>
              </a:ext>
            </a:extLst>
          </p:cNvPr>
          <p:cNvSpPr txBox="1"/>
          <p:nvPr/>
        </p:nvSpPr>
        <p:spPr>
          <a:xfrm>
            <a:off x="3380456" y="72202"/>
            <a:ext cx="5486400" cy="615553"/>
          </a:xfrm>
          <a:prstGeom prst="rect">
            <a:avLst/>
          </a:prstGeom>
          <a:noFill/>
        </p:spPr>
        <p:txBody>
          <a:bodyPr wrap="square" rtlCol="0">
            <a:spAutoFit/>
          </a:bodyPr>
          <a:lstStyle/>
          <a:p>
            <a:r>
              <a:rPr lang="en-US" sz="3400" b="1" dirty="0">
                <a:latin typeface="Bahnschrift Light" panose="020B0502040204020203" pitchFamily="34" charset="0"/>
              </a:rPr>
              <a:t>Guess the Car Movie</a:t>
            </a:r>
            <a:endParaRPr lang="en-AU" sz="3400" b="1" dirty="0">
              <a:latin typeface="Bahnschrift Light" panose="020B0502040204020203" pitchFamily="34" charset="0"/>
            </a:endParaRPr>
          </a:p>
        </p:txBody>
      </p:sp>
      <p:pic>
        <p:nvPicPr>
          <p:cNvPr id="4" name="Picture 3">
            <a:extLst>
              <a:ext uri="{FF2B5EF4-FFF2-40B4-BE49-F238E27FC236}">
                <a16:creationId xmlns:a16="http://schemas.microsoft.com/office/drawing/2014/main" id="{27E13560-8CE1-F8DB-D9BB-5354D193695A}"/>
              </a:ext>
            </a:extLst>
          </p:cNvPr>
          <p:cNvPicPr>
            <a:picLocks noChangeAspect="1"/>
          </p:cNvPicPr>
          <p:nvPr/>
        </p:nvPicPr>
        <p:blipFill>
          <a:blip r:embed="rId4"/>
          <a:stretch>
            <a:fillRect/>
          </a:stretch>
        </p:blipFill>
        <p:spPr>
          <a:xfrm>
            <a:off x="7595697" y="510343"/>
            <a:ext cx="4320310" cy="2658868"/>
          </a:xfrm>
          <a:prstGeom prst="rect">
            <a:avLst/>
          </a:prstGeom>
        </p:spPr>
      </p:pic>
      <p:sp>
        <p:nvSpPr>
          <p:cNvPr id="6" name="Rectangle 5">
            <a:extLst>
              <a:ext uri="{FF2B5EF4-FFF2-40B4-BE49-F238E27FC236}">
                <a16:creationId xmlns:a16="http://schemas.microsoft.com/office/drawing/2014/main" id="{C53BEFAD-7604-A470-7669-7A024598E9D3}"/>
              </a:ext>
            </a:extLst>
          </p:cNvPr>
          <p:cNvSpPr/>
          <p:nvPr/>
        </p:nvSpPr>
        <p:spPr>
          <a:xfrm>
            <a:off x="18190" y="295474"/>
            <a:ext cx="1814186" cy="7845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EEA42798-067E-69EF-2EA8-E7F416DC331A}"/>
              </a:ext>
            </a:extLst>
          </p:cNvPr>
          <p:cNvPicPr>
            <a:picLocks noChangeAspect="1"/>
          </p:cNvPicPr>
          <p:nvPr/>
        </p:nvPicPr>
        <p:blipFill>
          <a:blip r:embed="rId5"/>
          <a:stretch>
            <a:fillRect/>
          </a:stretch>
        </p:blipFill>
        <p:spPr>
          <a:xfrm>
            <a:off x="4036441" y="1332632"/>
            <a:ext cx="4251920" cy="2658867"/>
          </a:xfrm>
          <a:prstGeom prst="rect">
            <a:avLst/>
          </a:prstGeom>
        </p:spPr>
      </p:pic>
      <p:pic>
        <p:nvPicPr>
          <p:cNvPr id="8" name="Picture 7">
            <a:extLst>
              <a:ext uri="{FF2B5EF4-FFF2-40B4-BE49-F238E27FC236}">
                <a16:creationId xmlns:a16="http://schemas.microsoft.com/office/drawing/2014/main" id="{39FEB9A1-BFA2-CEF9-16F4-3538CE63B68A}"/>
              </a:ext>
            </a:extLst>
          </p:cNvPr>
          <p:cNvPicPr>
            <a:picLocks noChangeAspect="1"/>
          </p:cNvPicPr>
          <p:nvPr/>
        </p:nvPicPr>
        <p:blipFill>
          <a:blip r:embed="rId6"/>
          <a:stretch>
            <a:fillRect/>
          </a:stretch>
        </p:blipFill>
        <p:spPr>
          <a:xfrm>
            <a:off x="7381333" y="3429000"/>
            <a:ext cx="4251920" cy="3188940"/>
          </a:xfrm>
          <a:prstGeom prst="rect">
            <a:avLst/>
          </a:prstGeom>
        </p:spPr>
      </p:pic>
      <p:sp>
        <p:nvSpPr>
          <p:cNvPr id="9" name="TextBox 8">
            <a:extLst>
              <a:ext uri="{FF2B5EF4-FFF2-40B4-BE49-F238E27FC236}">
                <a16:creationId xmlns:a16="http://schemas.microsoft.com/office/drawing/2014/main" id="{9C3CAD47-D5C8-774B-AA6E-1180D7131ACF}"/>
              </a:ext>
            </a:extLst>
          </p:cNvPr>
          <p:cNvSpPr txBox="1"/>
          <p:nvPr/>
        </p:nvSpPr>
        <p:spPr>
          <a:xfrm>
            <a:off x="222626" y="547346"/>
            <a:ext cx="1114816" cy="461665"/>
          </a:xfrm>
          <a:prstGeom prst="rect">
            <a:avLst/>
          </a:prstGeom>
          <a:noFill/>
        </p:spPr>
        <p:txBody>
          <a:bodyPr wrap="square" rtlCol="0">
            <a:spAutoFit/>
          </a:bodyPr>
          <a:lstStyle/>
          <a:p>
            <a:r>
              <a:rPr lang="en-US" sz="2400" b="1" dirty="0">
                <a:solidFill>
                  <a:srgbClr val="FF0000"/>
                </a:solidFill>
              </a:rPr>
              <a:t>1</a:t>
            </a:r>
            <a:endParaRPr lang="en-AU" sz="2400" b="1" dirty="0">
              <a:solidFill>
                <a:srgbClr val="FF0000"/>
              </a:solidFill>
            </a:endParaRPr>
          </a:p>
        </p:txBody>
      </p:sp>
      <p:sp>
        <p:nvSpPr>
          <p:cNvPr id="10" name="TextBox 9">
            <a:extLst>
              <a:ext uri="{FF2B5EF4-FFF2-40B4-BE49-F238E27FC236}">
                <a16:creationId xmlns:a16="http://schemas.microsoft.com/office/drawing/2014/main" id="{ADB87FD3-CE0F-AD71-8572-270F2B434DE3}"/>
              </a:ext>
            </a:extLst>
          </p:cNvPr>
          <p:cNvSpPr txBox="1"/>
          <p:nvPr/>
        </p:nvSpPr>
        <p:spPr>
          <a:xfrm>
            <a:off x="601762" y="5180685"/>
            <a:ext cx="647041" cy="477054"/>
          </a:xfrm>
          <a:prstGeom prst="rect">
            <a:avLst/>
          </a:prstGeom>
          <a:noFill/>
        </p:spPr>
        <p:txBody>
          <a:bodyPr wrap="square" rtlCol="0">
            <a:spAutoFit/>
          </a:bodyPr>
          <a:lstStyle/>
          <a:p>
            <a:r>
              <a:rPr lang="en-US" sz="2500" b="1" dirty="0">
                <a:solidFill>
                  <a:srgbClr val="FF0000"/>
                </a:solidFill>
              </a:rPr>
              <a:t>2</a:t>
            </a:r>
            <a:r>
              <a:rPr lang="en-US" sz="2500" b="1" dirty="0"/>
              <a:t>. </a:t>
            </a:r>
            <a:endParaRPr lang="en-AU" sz="2500" b="1" dirty="0"/>
          </a:p>
        </p:txBody>
      </p:sp>
      <p:sp>
        <p:nvSpPr>
          <p:cNvPr id="11" name="TextBox 10">
            <a:extLst>
              <a:ext uri="{FF2B5EF4-FFF2-40B4-BE49-F238E27FC236}">
                <a16:creationId xmlns:a16="http://schemas.microsoft.com/office/drawing/2014/main" id="{E727D308-EF60-EDEC-DB24-7751088191F3}"/>
              </a:ext>
            </a:extLst>
          </p:cNvPr>
          <p:cNvSpPr txBox="1"/>
          <p:nvPr/>
        </p:nvSpPr>
        <p:spPr>
          <a:xfrm>
            <a:off x="4113859" y="838669"/>
            <a:ext cx="858214" cy="523220"/>
          </a:xfrm>
          <a:prstGeom prst="rect">
            <a:avLst/>
          </a:prstGeom>
          <a:noFill/>
        </p:spPr>
        <p:txBody>
          <a:bodyPr wrap="square" rtlCol="0">
            <a:spAutoFit/>
          </a:bodyPr>
          <a:lstStyle/>
          <a:p>
            <a:r>
              <a:rPr lang="en-US" sz="2800" b="1" dirty="0">
                <a:solidFill>
                  <a:srgbClr val="FF0000"/>
                </a:solidFill>
              </a:rPr>
              <a:t>3. </a:t>
            </a:r>
            <a:endParaRPr lang="en-AU" sz="2800" b="1" dirty="0">
              <a:solidFill>
                <a:srgbClr val="FF0000"/>
              </a:solidFill>
            </a:endParaRPr>
          </a:p>
        </p:txBody>
      </p:sp>
      <p:sp>
        <p:nvSpPr>
          <p:cNvPr id="12" name="TextBox 11">
            <a:extLst>
              <a:ext uri="{FF2B5EF4-FFF2-40B4-BE49-F238E27FC236}">
                <a16:creationId xmlns:a16="http://schemas.microsoft.com/office/drawing/2014/main" id="{5A618DAE-3791-D705-1363-547AA278D31B}"/>
              </a:ext>
            </a:extLst>
          </p:cNvPr>
          <p:cNvSpPr txBox="1"/>
          <p:nvPr/>
        </p:nvSpPr>
        <p:spPr>
          <a:xfrm>
            <a:off x="10947748" y="72202"/>
            <a:ext cx="920264" cy="523220"/>
          </a:xfrm>
          <a:prstGeom prst="rect">
            <a:avLst/>
          </a:prstGeom>
          <a:noFill/>
        </p:spPr>
        <p:txBody>
          <a:bodyPr wrap="square" rtlCol="0">
            <a:spAutoFit/>
          </a:bodyPr>
          <a:lstStyle/>
          <a:p>
            <a:r>
              <a:rPr lang="en-US" sz="2800" b="1" dirty="0">
                <a:solidFill>
                  <a:srgbClr val="FF0000"/>
                </a:solidFill>
              </a:rPr>
              <a:t>4. </a:t>
            </a:r>
            <a:endParaRPr lang="en-AU" sz="2800" b="1" dirty="0">
              <a:solidFill>
                <a:srgbClr val="FF0000"/>
              </a:solidFill>
            </a:endParaRPr>
          </a:p>
        </p:txBody>
      </p:sp>
      <p:sp>
        <p:nvSpPr>
          <p:cNvPr id="13" name="TextBox 12">
            <a:extLst>
              <a:ext uri="{FF2B5EF4-FFF2-40B4-BE49-F238E27FC236}">
                <a16:creationId xmlns:a16="http://schemas.microsoft.com/office/drawing/2014/main" id="{FFA595CC-BF68-C49E-9900-C401A8E8D7A7}"/>
              </a:ext>
            </a:extLst>
          </p:cNvPr>
          <p:cNvSpPr txBox="1"/>
          <p:nvPr/>
        </p:nvSpPr>
        <p:spPr>
          <a:xfrm>
            <a:off x="11436263" y="3532340"/>
            <a:ext cx="724025" cy="523220"/>
          </a:xfrm>
          <a:prstGeom prst="rect">
            <a:avLst/>
          </a:prstGeom>
          <a:noFill/>
        </p:spPr>
        <p:txBody>
          <a:bodyPr wrap="square" rtlCol="0">
            <a:spAutoFit/>
          </a:bodyPr>
          <a:lstStyle/>
          <a:p>
            <a:r>
              <a:rPr lang="en-US" dirty="0"/>
              <a:t>  </a:t>
            </a:r>
            <a:r>
              <a:rPr lang="en-US" sz="2800" b="1" dirty="0">
                <a:solidFill>
                  <a:srgbClr val="FF0000"/>
                </a:solidFill>
              </a:rPr>
              <a:t>5. </a:t>
            </a:r>
            <a:endParaRPr lang="en-AU" sz="2800" b="1" dirty="0">
              <a:solidFill>
                <a:srgbClr val="FF0000"/>
              </a:solidFill>
            </a:endParaRPr>
          </a:p>
        </p:txBody>
      </p:sp>
      <p:pic>
        <p:nvPicPr>
          <p:cNvPr id="3" name="Picture 2">
            <a:extLst>
              <a:ext uri="{FF2B5EF4-FFF2-40B4-BE49-F238E27FC236}">
                <a16:creationId xmlns:a16="http://schemas.microsoft.com/office/drawing/2014/main" id="{C2A96BFA-88E1-A777-69FD-2840C240592C}"/>
              </a:ext>
            </a:extLst>
          </p:cNvPr>
          <p:cNvPicPr>
            <a:picLocks noChangeAspect="1"/>
          </p:cNvPicPr>
          <p:nvPr/>
        </p:nvPicPr>
        <p:blipFill rotWithShape="1">
          <a:blip r:embed="rId7"/>
          <a:srcRect r="39419"/>
          <a:stretch/>
        </p:blipFill>
        <p:spPr>
          <a:xfrm>
            <a:off x="1050305" y="3532873"/>
            <a:ext cx="4866979" cy="3427778"/>
          </a:xfrm>
          <a:prstGeom prst="rect">
            <a:avLst/>
          </a:prstGeom>
        </p:spPr>
      </p:pic>
    </p:spTree>
    <p:extLst>
      <p:ext uri="{BB962C8B-B14F-4D97-AF65-F5344CB8AC3E}">
        <p14:creationId xmlns:p14="http://schemas.microsoft.com/office/powerpoint/2010/main" val="1425170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4FB55-BC76-DB8C-5B1C-15BB99CF7A16}"/>
              </a:ext>
            </a:extLst>
          </p:cNvPr>
          <p:cNvSpPr>
            <a:spLocks noGrp="1"/>
          </p:cNvSpPr>
          <p:nvPr>
            <p:ph type="title"/>
          </p:nvPr>
        </p:nvSpPr>
        <p:spPr>
          <a:xfrm>
            <a:off x="203548" y="201961"/>
            <a:ext cx="10515600" cy="1325563"/>
          </a:xfrm>
        </p:spPr>
        <p:txBody>
          <a:bodyPr/>
          <a:lstStyle/>
          <a:p>
            <a:r>
              <a:rPr lang="en-US" dirty="0">
                <a:latin typeface="Bahnschrift" panose="020B0502040204020203" pitchFamily="34" charset="0"/>
              </a:rPr>
              <a:t>Why are </a:t>
            </a:r>
            <a:r>
              <a:rPr lang="en-US" i="1" dirty="0">
                <a:latin typeface="Bahnschrift" panose="020B0502040204020203" pitchFamily="34" charset="0"/>
              </a:rPr>
              <a:t>Road Movies </a:t>
            </a:r>
            <a:r>
              <a:rPr lang="en-US" dirty="0">
                <a:latin typeface="Bahnschrift" panose="020B0502040204020203" pitchFamily="34" charset="0"/>
              </a:rPr>
              <a:t>so popular?</a:t>
            </a:r>
            <a:endParaRPr lang="en-AU" dirty="0">
              <a:latin typeface="Bahnschrift" panose="020B0502040204020203" pitchFamily="34" charset="0"/>
            </a:endParaRPr>
          </a:p>
        </p:txBody>
      </p:sp>
      <p:pic>
        <p:nvPicPr>
          <p:cNvPr id="3" name="Picture 2">
            <a:extLst>
              <a:ext uri="{FF2B5EF4-FFF2-40B4-BE49-F238E27FC236}">
                <a16:creationId xmlns:a16="http://schemas.microsoft.com/office/drawing/2014/main" id="{35EBA9E4-19DA-9F65-76FB-02CADE343254}"/>
              </a:ext>
            </a:extLst>
          </p:cNvPr>
          <p:cNvPicPr>
            <a:picLocks noChangeAspect="1"/>
          </p:cNvPicPr>
          <p:nvPr/>
        </p:nvPicPr>
        <p:blipFill>
          <a:blip r:embed="rId2"/>
          <a:stretch>
            <a:fillRect/>
          </a:stretch>
        </p:blipFill>
        <p:spPr>
          <a:xfrm>
            <a:off x="3036515" y="1462088"/>
            <a:ext cx="5882014" cy="3529208"/>
          </a:xfrm>
          <a:prstGeom prst="rect">
            <a:avLst/>
          </a:prstGeom>
        </p:spPr>
      </p:pic>
      <p:sp>
        <p:nvSpPr>
          <p:cNvPr id="5" name="TextBox 4">
            <a:extLst>
              <a:ext uri="{FF2B5EF4-FFF2-40B4-BE49-F238E27FC236}">
                <a16:creationId xmlns:a16="http://schemas.microsoft.com/office/drawing/2014/main" id="{29B67C65-5AF7-AB20-37D5-1016468AAB6A}"/>
              </a:ext>
            </a:extLst>
          </p:cNvPr>
          <p:cNvSpPr txBox="1"/>
          <p:nvPr/>
        </p:nvSpPr>
        <p:spPr>
          <a:xfrm>
            <a:off x="144048" y="5200631"/>
            <a:ext cx="7562589" cy="1107996"/>
          </a:xfrm>
          <a:prstGeom prst="rect">
            <a:avLst/>
          </a:prstGeom>
          <a:noFill/>
        </p:spPr>
        <p:txBody>
          <a:bodyPr wrap="square">
            <a:spAutoFit/>
          </a:bodyPr>
          <a:lstStyle/>
          <a:p>
            <a:r>
              <a:rPr lang="en-AU" sz="2200" b="1" i="1" dirty="0">
                <a:effectLst/>
                <a:latin typeface="arial" panose="020B0604020202020204" pitchFamily="34" charset="0"/>
              </a:rPr>
              <a:t>road movies mobilize a dynamic cinematic spectacle of movement and speed (can use the camera/cinematography in new and interesting ways)</a:t>
            </a:r>
            <a:endParaRPr lang="en-AU" sz="2200" i="1" dirty="0"/>
          </a:p>
        </p:txBody>
      </p:sp>
      <p:sp>
        <p:nvSpPr>
          <p:cNvPr id="6" name="TextBox 5">
            <a:extLst>
              <a:ext uri="{FF2B5EF4-FFF2-40B4-BE49-F238E27FC236}">
                <a16:creationId xmlns:a16="http://schemas.microsoft.com/office/drawing/2014/main" id="{29047E30-5B53-6E87-F67E-2871BB61D8F8}"/>
              </a:ext>
            </a:extLst>
          </p:cNvPr>
          <p:cNvSpPr txBox="1"/>
          <p:nvPr/>
        </p:nvSpPr>
        <p:spPr>
          <a:xfrm>
            <a:off x="8242125" y="5220548"/>
            <a:ext cx="3394553" cy="1446550"/>
          </a:xfrm>
          <a:prstGeom prst="rect">
            <a:avLst/>
          </a:prstGeom>
          <a:noFill/>
        </p:spPr>
        <p:txBody>
          <a:bodyPr wrap="square" rtlCol="0">
            <a:spAutoFit/>
          </a:bodyPr>
          <a:lstStyle/>
          <a:p>
            <a:r>
              <a:rPr lang="en-US" sz="2200" b="1" i="1" dirty="0"/>
              <a:t>Characters have a larger playing field –they can go anywhere, see anything –opens up the world </a:t>
            </a:r>
            <a:endParaRPr lang="en-AU" sz="2200" b="1" i="1" dirty="0"/>
          </a:p>
        </p:txBody>
      </p:sp>
      <p:sp>
        <p:nvSpPr>
          <p:cNvPr id="8" name="TextBox 7">
            <a:extLst>
              <a:ext uri="{FF2B5EF4-FFF2-40B4-BE49-F238E27FC236}">
                <a16:creationId xmlns:a16="http://schemas.microsoft.com/office/drawing/2014/main" id="{7719B3CE-E8C1-6586-2256-0F2A7BD425D9}"/>
              </a:ext>
            </a:extLst>
          </p:cNvPr>
          <p:cNvSpPr txBox="1"/>
          <p:nvPr/>
        </p:nvSpPr>
        <p:spPr>
          <a:xfrm>
            <a:off x="9092855" y="1027906"/>
            <a:ext cx="2806871" cy="2862322"/>
          </a:xfrm>
          <a:prstGeom prst="rect">
            <a:avLst/>
          </a:prstGeom>
          <a:noFill/>
        </p:spPr>
        <p:txBody>
          <a:bodyPr wrap="square">
            <a:spAutoFit/>
          </a:bodyPr>
          <a:lstStyle/>
          <a:p>
            <a:r>
              <a:rPr lang="en-AU" b="1" i="1" dirty="0">
                <a:effectLst/>
                <a:latin typeface="arial" panose="020B0604020202020204" pitchFamily="34" charset="0"/>
              </a:rPr>
              <a:t>Road films tend to focus more on characters' internal conflicts and transformations, based on their feelings</a:t>
            </a:r>
            <a:r>
              <a:rPr lang="en-AU" b="0" i="1" dirty="0">
                <a:effectLst/>
                <a:latin typeface="arial" panose="020B0604020202020204" pitchFamily="34" charset="0"/>
              </a:rPr>
              <a:t> as they experience new realities. They go on an internal and literal journey of self discovery</a:t>
            </a:r>
            <a:endParaRPr lang="en-AU" i="1" dirty="0"/>
          </a:p>
        </p:txBody>
      </p:sp>
      <p:sp>
        <p:nvSpPr>
          <p:cNvPr id="9" name="TextBox 8">
            <a:extLst>
              <a:ext uri="{FF2B5EF4-FFF2-40B4-BE49-F238E27FC236}">
                <a16:creationId xmlns:a16="http://schemas.microsoft.com/office/drawing/2014/main" id="{CC06FA41-2CFD-394F-B074-9FA9903E2DB8}"/>
              </a:ext>
            </a:extLst>
          </p:cNvPr>
          <p:cNvSpPr txBox="1"/>
          <p:nvPr/>
        </p:nvSpPr>
        <p:spPr>
          <a:xfrm>
            <a:off x="203548" y="1853852"/>
            <a:ext cx="2489548" cy="1446550"/>
          </a:xfrm>
          <a:prstGeom prst="rect">
            <a:avLst/>
          </a:prstGeom>
          <a:noFill/>
        </p:spPr>
        <p:txBody>
          <a:bodyPr wrap="square" rtlCol="0">
            <a:spAutoFit/>
          </a:bodyPr>
          <a:lstStyle/>
          <a:p>
            <a:r>
              <a:rPr lang="en-US" sz="2200" i="1" dirty="0"/>
              <a:t>Cars are a status symbol –they can make you look cool or sexy, powerful</a:t>
            </a:r>
            <a:endParaRPr lang="en-AU" sz="2200" i="1" dirty="0"/>
          </a:p>
        </p:txBody>
      </p:sp>
      <p:sp>
        <p:nvSpPr>
          <p:cNvPr id="10" name="TextBox 9">
            <a:extLst>
              <a:ext uri="{FF2B5EF4-FFF2-40B4-BE49-F238E27FC236}">
                <a16:creationId xmlns:a16="http://schemas.microsoft.com/office/drawing/2014/main" id="{23B7EBEE-6705-98BD-229E-2730D3525661}"/>
              </a:ext>
            </a:extLst>
          </p:cNvPr>
          <p:cNvSpPr txBox="1"/>
          <p:nvPr/>
        </p:nvSpPr>
        <p:spPr>
          <a:xfrm>
            <a:off x="203548" y="3456920"/>
            <a:ext cx="2893512" cy="1938992"/>
          </a:xfrm>
          <a:prstGeom prst="rect">
            <a:avLst/>
          </a:prstGeom>
          <a:noFill/>
        </p:spPr>
        <p:txBody>
          <a:bodyPr wrap="square" rtlCol="0">
            <a:spAutoFit/>
          </a:bodyPr>
          <a:lstStyle/>
          <a:p>
            <a:r>
              <a:rPr lang="en-US" sz="2400" b="1" dirty="0">
                <a:solidFill>
                  <a:srgbClr val="C00000"/>
                </a:solidFill>
                <a:latin typeface="Bahnschrift" panose="020B0502040204020203" pitchFamily="34" charset="0"/>
              </a:rPr>
              <a:t>Which aspects could also apply to learning to drive and getting your own car?</a:t>
            </a:r>
            <a:endParaRPr lang="en-AU" sz="2400" b="1" dirty="0">
              <a:solidFill>
                <a:srgbClr val="C00000"/>
              </a:solidFill>
              <a:latin typeface="Bahnschrift" panose="020B0502040204020203" pitchFamily="34" charset="0"/>
            </a:endParaRPr>
          </a:p>
        </p:txBody>
      </p:sp>
    </p:spTree>
    <p:extLst>
      <p:ext uri="{BB962C8B-B14F-4D97-AF65-F5344CB8AC3E}">
        <p14:creationId xmlns:p14="http://schemas.microsoft.com/office/powerpoint/2010/main" val="212576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 name="Rectangle 103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D5B053-8CF4-1020-9750-E4AAD705ED44}"/>
              </a:ext>
            </a:extLst>
          </p:cNvPr>
          <p:cNvSpPr>
            <a:spLocks noGrp="1"/>
          </p:cNvSpPr>
          <p:nvPr>
            <p:ph type="title"/>
          </p:nvPr>
        </p:nvSpPr>
        <p:spPr>
          <a:xfrm>
            <a:off x="835025" y="973649"/>
            <a:ext cx="4391024" cy="1323439"/>
          </a:xfrm>
        </p:spPr>
        <p:txBody>
          <a:bodyPr vert="horz" lIns="91440" tIns="45720" rIns="91440" bIns="45720" rtlCol="0" anchor="t">
            <a:normAutofit fontScale="90000"/>
          </a:bodyPr>
          <a:lstStyle/>
          <a:p>
            <a:r>
              <a:rPr lang="en-US" sz="4000" b="1" i="1" dirty="0">
                <a:solidFill>
                  <a:schemeClr val="bg1"/>
                </a:solidFill>
              </a:rPr>
              <a:t>Do these movies/TV shows  promote reckless driving??</a:t>
            </a:r>
          </a:p>
        </p:txBody>
      </p:sp>
      <p:sp>
        <p:nvSpPr>
          <p:cNvPr id="3" name="Rectangle 1">
            <a:extLst>
              <a:ext uri="{FF2B5EF4-FFF2-40B4-BE49-F238E27FC236}">
                <a16:creationId xmlns:a16="http://schemas.microsoft.com/office/drawing/2014/main" id="{82CFC993-1AD7-3131-7D5D-CCA7FDA081B6}"/>
              </a:ext>
            </a:extLst>
          </p:cNvPr>
          <p:cNvSpPr>
            <a:spLocks noChangeArrowheads="1"/>
          </p:cNvSpPr>
          <p:nvPr/>
        </p:nvSpPr>
        <p:spPr bwMode="auto">
          <a:xfrm>
            <a:off x="725466" y="2707168"/>
            <a:ext cx="4391024" cy="2862288"/>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1" i="0" u="none" strike="noStrike" cap="none" normalizeH="0" baseline="0" dirty="0">
                <a:ln>
                  <a:noFill/>
                </a:ln>
                <a:solidFill>
                  <a:schemeClr val="bg1">
                    <a:alpha val="80000"/>
                  </a:schemeClr>
                </a:solidFill>
                <a:effectLst/>
                <a:latin typeface="+mn-lt"/>
              </a:rPr>
              <a:t>How did Paul Walker die and when?</a:t>
            </a:r>
          </a:p>
          <a:p>
            <a:pPr marL="0" marR="0" lvl="0" indent="-228600" eaLnBrk="1" fontAlgn="t" hangingPunct="1">
              <a:lnSpc>
                <a:spcPct val="90000"/>
              </a:lnSpc>
              <a:spcBef>
                <a:spcPct val="0"/>
              </a:spcBef>
              <a:spcAft>
                <a:spcPts val="600"/>
              </a:spcAft>
              <a:buClrTx/>
              <a:buSzTx/>
              <a:buFont typeface="Arial" panose="020B0604020202020204" pitchFamily="34" charset="0"/>
              <a:buChar char="•"/>
              <a:tabLst/>
            </a:pPr>
            <a:r>
              <a:rPr kumimoji="0" lang="en-US" altLang="en-US" sz="2200" b="0" i="0" u="none" strike="noStrike" cap="none" normalizeH="0" baseline="0" dirty="0">
                <a:ln>
                  <a:noFill/>
                </a:ln>
                <a:solidFill>
                  <a:schemeClr val="bg1">
                    <a:alpha val="80000"/>
                  </a:schemeClr>
                </a:solidFill>
                <a:effectLst/>
                <a:latin typeface="+mn-lt"/>
              </a:rPr>
              <a:t>   On November 30, 2013, at approximately 3:30 p.m. </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en-US" sz="2200" b="0" i="0" u="none" strike="noStrike" cap="none" normalizeH="0" baseline="0" dirty="0">
                <a:ln>
                  <a:noFill/>
                </a:ln>
                <a:solidFill>
                  <a:schemeClr val="bg1">
                    <a:alpha val="80000"/>
                  </a:schemeClr>
                </a:solidFill>
                <a:effectLst/>
                <a:latin typeface="+mn-lt"/>
              </a:rPr>
              <a:t>Walker was involved in a single-vehicle car crash with his friend Roger </a:t>
            </a:r>
            <a:r>
              <a:rPr kumimoji="0" lang="en-US" altLang="en-US" sz="2200" b="0" i="0" u="none" strike="noStrike" cap="none" normalizeH="0" baseline="0" dirty="0" err="1">
                <a:ln>
                  <a:noFill/>
                </a:ln>
                <a:solidFill>
                  <a:schemeClr val="bg1">
                    <a:alpha val="80000"/>
                  </a:schemeClr>
                </a:solidFill>
                <a:effectLst/>
                <a:latin typeface="+mn-lt"/>
              </a:rPr>
              <a:t>Rodas</a:t>
            </a:r>
            <a:r>
              <a:rPr kumimoji="0" lang="en-US" altLang="en-US" sz="2200" b="0" i="0" u="none" strike="noStrike" cap="none" normalizeH="0" baseline="0" dirty="0">
                <a:ln>
                  <a:noFill/>
                </a:ln>
                <a:solidFill>
                  <a:schemeClr val="bg1">
                    <a:alpha val="80000"/>
                  </a:schemeClr>
                </a:solidFill>
                <a:effectLst/>
                <a:latin typeface="+mn-lt"/>
              </a:rPr>
              <a:t>. He was 40. </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lang="en-US" altLang="en-US" sz="2200" dirty="0">
                <a:solidFill>
                  <a:schemeClr val="bg1">
                    <a:alpha val="80000"/>
                  </a:schemeClr>
                </a:solidFill>
                <a:latin typeface="+mn-lt"/>
              </a:rPr>
              <a:t>He was driving </a:t>
            </a:r>
            <a:r>
              <a:rPr kumimoji="0" lang="en-US" altLang="en-US" sz="2200" b="0" i="0" u="none" strike="noStrike" cap="none" normalizeH="0" baseline="0" dirty="0">
                <a:ln>
                  <a:noFill/>
                </a:ln>
                <a:solidFill>
                  <a:schemeClr val="bg1">
                    <a:alpha val="80000"/>
                  </a:schemeClr>
                </a:solidFill>
                <a:effectLst/>
                <a:latin typeface="+mn-lt"/>
              </a:rPr>
              <a:t>in Santa Clarita, California at a speed</a:t>
            </a:r>
            <a:r>
              <a:rPr kumimoji="0" lang="en-US" altLang="en-US" sz="2200" b="0" i="0" u="none" strike="noStrike" cap="none" normalizeH="0" dirty="0">
                <a:ln>
                  <a:noFill/>
                </a:ln>
                <a:solidFill>
                  <a:schemeClr val="bg1">
                    <a:alpha val="80000"/>
                  </a:schemeClr>
                </a:solidFill>
                <a:effectLst/>
                <a:latin typeface="+mn-lt"/>
              </a:rPr>
              <a:t> </a:t>
            </a:r>
            <a:r>
              <a:rPr kumimoji="0" lang="en-US" altLang="en-US" sz="2200" b="0" i="0" u="none" strike="noStrike" cap="none" normalizeH="0" baseline="0" dirty="0">
                <a:ln>
                  <a:noFill/>
                </a:ln>
                <a:solidFill>
                  <a:schemeClr val="bg1">
                    <a:alpha val="80000"/>
                  </a:schemeClr>
                </a:solidFill>
                <a:effectLst/>
                <a:latin typeface="+mn-lt"/>
              </a:rPr>
              <a:t>of over 100 mph in a 45 mph</a:t>
            </a:r>
          </a:p>
        </p:txBody>
      </p:sp>
      <p:pic>
        <p:nvPicPr>
          <p:cNvPr id="1026" name="Picture 2" descr="How Did Paul Walker Die? Cause of Death, How He Passed, Fast ...">
            <a:extLst>
              <a:ext uri="{FF2B5EF4-FFF2-40B4-BE49-F238E27FC236}">
                <a16:creationId xmlns:a16="http://schemas.microsoft.com/office/drawing/2014/main" id="{9A05F802-0FC3-7926-B24F-B2F86AD35A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89" r="15926" b="-1"/>
          <a:stretch/>
        </p:blipFill>
        <p:spPr bwMode="auto">
          <a:xfrm>
            <a:off x="5116490" y="198615"/>
            <a:ext cx="5260975" cy="4645025"/>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noFill/>
          <a:effectLst>
            <a:outerShdw blurRad="381000" dist="152400" dir="5400000" algn="t" rotWithShape="0">
              <a:prstClr val="black">
                <a:alpha val="10000"/>
              </a:prstClr>
            </a:outerShdw>
          </a:effectLst>
          <a:extLst>
            <a:ext uri="{909E8E84-426E-40DD-AFC4-6F175D3DCCD1}">
              <a14:hiddenFill xmlns:a14="http://schemas.microsoft.com/office/drawing/2010/main">
                <a:solidFill>
                  <a:srgbClr val="FFFFFF"/>
                </a:solidFill>
              </a14:hiddenFill>
            </a:ext>
          </a:extLst>
        </p:spPr>
      </p:pic>
      <p:grpSp>
        <p:nvGrpSpPr>
          <p:cNvPr id="1037" name="Group 1032">
            <a:extLst>
              <a:ext uri="{FF2B5EF4-FFF2-40B4-BE49-F238E27FC236}">
                <a16:creationId xmlns:a16="http://schemas.microsoft.com/office/drawing/2014/main" id="{23705FF7-CAB4-430F-A07B-AF2245F17F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034" name="Freeform: Shape 1033">
              <a:extLst>
                <a:ext uri="{FF2B5EF4-FFF2-40B4-BE49-F238E27FC236}">
                  <a16:creationId xmlns:a16="http://schemas.microsoft.com/office/drawing/2014/main" id="{6BFFE2ED-DBB9-4090-905D-1939650FC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E4D1EC16-E672-4366-A091-73675BE54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3">
            <a:extLst>
              <a:ext uri="{FF2B5EF4-FFF2-40B4-BE49-F238E27FC236}">
                <a16:creationId xmlns:a16="http://schemas.microsoft.com/office/drawing/2014/main" id="{A9200268-665E-F66C-2EE9-8C751B6A8296}"/>
              </a:ext>
            </a:extLst>
          </p:cNvPr>
          <p:cNvPicPr>
            <a:picLocks noChangeAspect="1"/>
          </p:cNvPicPr>
          <p:nvPr/>
        </p:nvPicPr>
        <p:blipFill rotWithShape="1">
          <a:blip r:embed="rId5"/>
          <a:srcRect t="9238"/>
          <a:stretch/>
        </p:blipFill>
        <p:spPr>
          <a:xfrm>
            <a:off x="9193582" y="3466578"/>
            <a:ext cx="2998418" cy="3429000"/>
          </a:xfrm>
          <a:prstGeom prst="rect">
            <a:avLst/>
          </a:prstGeom>
        </p:spPr>
      </p:pic>
    </p:spTree>
    <p:extLst>
      <p:ext uri="{BB962C8B-B14F-4D97-AF65-F5344CB8AC3E}">
        <p14:creationId xmlns:p14="http://schemas.microsoft.com/office/powerpoint/2010/main" val="385240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7b82e48-e89d-4be5-b32c-e6cdd33a1d94">
      <Terms xmlns="http://schemas.microsoft.com/office/infopath/2007/PartnerControls"/>
    </lcf76f155ced4ddcb4097134ff3c332f>
    <TaxCatchAll xmlns="5a6257ec-4509-419a-b773-4482e5bf986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5CE66239768944CAD733C143905D547" ma:contentTypeVersion="18" ma:contentTypeDescription="Create a new document." ma:contentTypeScope="" ma:versionID="932c064347e8e43ce769f804919886d4">
  <xsd:schema xmlns:xsd="http://www.w3.org/2001/XMLSchema" xmlns:xs="http://www.w3.org/2001/XMLSchema" xmlns:p="http://schemas.microsoft.com/office/2006/metadata/properties" xmlns:ns2="27b82e48-e89d-4be5-b32c-e6cdd33a1d94" xmlns:ns3="c2ac7887-13c8-4ff2-a4f8-88ee24242e52" xmlns:ns4="5a6257ec-4509-419a-b773-4482e5bf9861" targetNamespace="http://schemas.microsoft.com/office/2006/metadata/properties" ma:root="true" ma:fieldsID="ab2871c64ab5661de988b1d70f83206c" ns2:_="" ns3:_="" ns4:_="">
    <xsd:import namespace="27b82e48-e89d-4be5-b32c-e6cdd33a1d94"/>
    <xsd:import namespace="c2ac7887-13c8-4ff2-a4f8-88ee24242e52"/>
    <xsd:import namespace="5a6257ec-4509-419a-b773-4482e5bf986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lcf76f155ced4ddcb4097134ff3c332f" minOccurs="0"/>
                <xsd:element ref="ns4: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b82e48-e89d-4be5-b32c-e6cdd33a1d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Location" ma:index="19"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0a88298-1645-4136-8d18-1d3c604d3b1d"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2ac7887-13c8-4ff2-a4f8-88ee24242e5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a6257ec-4509-419a-b773-4482e5bf9861"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b165bb6e-954e-4c49-9ede-1e09602c6e5d}" ma:internalName="TaxCatchAll" ma:showField="CatchAllData" ma:web="c2ac7887-13c8-4ff2-a4f8-88ee24242e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577625-C914-44BE-B072-C4F54FF6AE2E}">
  <ds:schemaRefs>
    <ds:schemaRef ds:uri="http://schemas.microsoft.com/sharepoint/v3/contenttype/forms"/>
  </ds:schemaRefs>
</ds:datastoreItem>
</file>

<file path=customXml/itemProps2.xml><?xml version="1.0" encoding="utf-8"?>
<ds:datastoreItem xmlns:ds="http://schemas.openxmlformats.org/officeDocument/2006/customXml" ds:itemID="{F0AD986A-2AB1-4745-A064-EE0C91E25DFF}">
  <ds:schemaRefs>
    <ds:schemaRef ds:uri="5a6257ec-4509-419a-b773-4482e5bf9861"/>
    <ds:schemaRef ds:uri="http://purl.org/dc/elements/1.1/"/>
    <ds:schemaRef ds:uri="http://www.w3.org/XML/1998/namespac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c2ac7887-13c8-4ff2-a4f8-88ee24242e52"/>
    <ds:schemaRef ds:uri="27b82e48-e89d-4be5-b32c-e6cdd33a1d94"/>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71916316-2F5F-4BF8-971B-D9F7853447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b82e48-e89d-4be5-b32c-e6cdd33a1d94"/>
    <ds:schemaRef ds:uri="c2ac7887-13c8-4ff2-a4f8-88ee24242e52"/>
    <ds:schemaRef ds:uri="5a6257ec-4509-419a-b773-4482e5bf986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6723</TotalTime>
  <Words>1839</Words>
  <Application>Microsoft Office PowerPoint</Application>
  <PresentationFormat>Widescreen</PresentationFormat>
  <Paragraphs>270</Paragraphs>
  <Slides>21</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Aharoni</vt:lpstr>
      <vt:lpstr>Arial</vt:lpstr>
      <vt:lpstr>Arial</vt:lpstr>
      <vt:lpstr>Bahnschrift</vt:lpstr>
      <vt:lpstr>Bahnschrift Light</vt:lpstr>
      <vt:lpstr>Calibri</vt:lpstr>
      <vt:lpstr>Calibri Light</vt:lpstr>
      <vt:lpstr>Century Gothic</vt:lpstr>
      <vt:lpstr>Google Sans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are Road Movies so popular?</vt:lpstr>
      <vt:lpstr>Do these movies/TV shows  promote reckless driving??</vt:lpstr>
      <vt:lpstr>PowerPoint Presentation</vt:lpstr>
      <vt:lpstr>PowerPoint Presentation</vt:lpstr>
      <vt:lpstr>PowerPoint Presentation</vt:lpstr>
      <vt:lpstr>Risk &amp; Responsibility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La Salle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Pinkerton, Matt</dc:creator>
  <cp:lastModifiedBy>Sarah Kelly (La Salle College - Middle Swan)</cp:lastModifiedBy>
  <cp:revision>163</cp:revision>
  <dcterms:created xsi:type="dcterms:W3CDTF">2018-07-14T09:53:06Z</dcterms:created>
  <dcterms:modified xsi:type="dcterms:W3CDTF">2024-06-13T04:50:23Z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0x010100A5CE66239768944CAD733C143905D547</vt:lpwstr>
  </property>
  <property fmtid="{D5CDD505-2E9C-101B-9397-08002B2CF9AE}" pid="3" name="MSIP_Label_04a8dd89-b61f-497f-8a6f-c1563f026dad_Enabled">
    <vt:lpwstr>true</vt:lpwstr>
  </property>
  <property fmtid="{D5CDD505-2E9C-101B-9397-08002B2CF9AE}" pid="4" name="MSIP_Label_04a8dd89-b61f-497f-8a6f-c1563f026dad_SetDate">
    <vt:lpwstr>2023-07-04T00:37:37Z</vt:lpwstr>
  </property>
  <property fmtid="{D5CDD505-2E9C-101B-9397-08002B2CF9AE}" pid="5" name="MSIP_Label_04a8dd89-b61f-497f-8a6f-c1563f026dad_Method">
    <vt:lpwstr>Standard</vt:lpwstr>
  </property>
  <property fmtid="{D5CDD505-2E9C-101B-9397-08002B2CF9AE}" pid="6" name="MSIP_Label_04a8dd89-b61f-497f-8a6f-c1563f026dad_Name">
    <vt:lpwstr>Official</vt:lpwstr>
  </property>
  <property fmtid="{D5CDD505-2E9C-101B-9397-08002B2CF9AE}" pid="7" name="MSIP_Label_04a8dd89-b61f-497f-8a6f-c1563f026dad_SiteId">
    <vt:lpwstr>c5852f23-3633-4f29-b386-51da53e35e23</vt:lpwstr>
  </property>
  <property fmtid="{D5CDD505-2E9C-101B-9397-08002B2CF9AE}" pid="8" name="MSIP_Label_04a8dd89-b61f-497f-8a6f-c1563f026dad_ActionId">
    <vt:lpwstr>fed439d1-ed9d-4473-92d0-ab52907e269d</vt:lpwstr>
  </property>
  <property fmtid="{D5CDD505-2E9C-101B-9397-08002B2CF9AE}" pid="9" name="MSIP_Label_04a8dd89-b61f-497f-8a6f-c1563f026dad_ContentBits">
    <vt:lpwstr>0</vt:lpwstr>
  </property>
</Properties>
</file>